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18288000" cy="10287000"/>
  <p:notesSz cx="6858000" cy="9144000"/>
  <p:embeddedFontLst>
    <p:embeddedFont>
      <p:font typeface="Barlow SemiCondensed Bold" charset="1" panose="00000806000000000000"/>
      <p:regular r:id="rId48"/>
    </p:embeddedFont>
    <p:embeddedFont>
      <p:font typeface="Barlow SemiCondensed" charset="1" panose="00000506000000000000"/>
      <p:regular r:id="rId49"/>
    </p:embeddedFont>
    <p:embeddedFont>
      <p:font typeface="Barlow Condensed Semi-Bold" charset="1" panose="00000706000000000000"/>
      <p:regular r:id="rId50"/>
    </p:embeddedFont>
    <p:embeddedFont>
      <p:font typeface="Charlevoix Bold" charset="1" panose="00000300000000000000"/>
      <p:regular r:id="rId51"/>
    </p:embeddedFont>
    <p:embeddedFont>
      <p:font typeface="Open Sans" charset="1" panose="020B0606030504020204"/>
      <p:regular r:id="rId52"/>
    </p:embeddedFont>
    <p:embeddedFont>
      <p:font typeface="Charlevoix" charset="1" panose="00000300000000000000"/>
      <p:regular r:id="rId53"/>
    </p:embeddedFont>
    <p:embeddedFont>
      <p:font typeface="Open Sans Bold" charset="1" panose="020B0806030504020204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3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1.png" Type="http://schemas.openxmlformats.org/officeDocument/2006/relationships/image"/><Relationship Id="rId4" Target="../media/image42.sv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64.png" Type="http://schemas.openxmlformats.org/officeDocument/2006/relationships/image"/><Relationship Id="rId5" Target="../media/image65.png" Type="http://schemas.openxmlformats.org/officeDocument/2006/relationships/image"/><Relationship Id="rId6" Target="../media/image66.png" Type="http://schemas.openxmlformats.org/officeDocument/2006/relationships/image"/><Relationship Id="rId7" Target="../media/image67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Relationship Id="rId6" Target="../media/image70.png" Type="http://schemas.openxmlformats.org/officeDocument/2006/relationships/image"/><Relationship Id="rId7" Target="../media/image71.svg" Type="http://schemas.openxmlformats.org/officeDocument/2006/relationships/image"/><Relationship Id="rId8" Target="../media/image72.png" Type="http://schemas.openxmlformats.org/officeDocument/2006/relationships/image"/><Relationship Id="rId9" Target="../media/image73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76.png" Type="http://schemas.openxmlformats.org/officeDocument/2006/relationships/image"/><Relationship Id="rId5" Target="../media/image77.sv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82.png" Type="http://schemas.openxmlformats.org/officeDocument/2006/relationships/image"/><Relationship Id="rId4" Target="../media/image83.png" Type="http://schemas.openxmlformats.org/officeDocument/2006/relationships/image"/><Relationship Id="rId5" Target="../media/image84.svg" Type="http://schemas.openxmlformats.org/officeDocument/2006/relationships/image"/><Relationship Id="rId6" Target="../media/image85.png" Type="http://schemas.openxmlformats.org/officeDocument/2006/relationships/image"/><Relationship Id="rId7" Target="../media/image86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82.png" Type="http://schemas.openxmlformats.org/officeDocument/2006/relationships/image"/><Relationship Id="rId4" Target="../media/image83.png" Type="http://schemas.openxmlformats.org/officeDocument/2006/relationships/image"/><Relationship Id="rId5" Target="../media/image84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97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4764" y="0"/>
            <a:ext cx="21608897" cy="10287000"/>
            <a:chOff x="0" y="0"/>
            <a:chExt cx="28811862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735" t="30483" r="6163" b="2993"/>
            <a:stretch>
              <a:fillRect/>
            </a:stretch>
          </p:blipFill>
          <p:spPr>
            <a:xfrm flipH="false" flipV="false">
              <a:off x="0" y="0"/>
              <a:ext cx="28811862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2483255"/>
            <a:ext cx="1926890" cy="2660245"/>
            <a:chOff x="0" y="0"/>
            <a:chExt cx="345277" cy="4766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5277" cy="476686"/>
            </a:xfrm>
            <a:custGeom>
              <a:avLst/>
              <a:gdLst/>
              <a:ahLst/>
              <a:cxnLst/>
              <a:rect r="r" b="b" t="t" l="l"/>
              <a:pathLst>
                <a:path h="476686" w="345277">
                  <a:moveTo>
                    <a:pt x="0" y="0"/>
                  </a:moveTo>
                  <a:lnTo>
                    <a:pt x="345277" y="0"/>
                  </a:lnTo>
                  <a:lnTo>
                    <a:pt x="345277" y="476686"/>
                  </a:lnTo>
                  <a:lnTo>
                    <a:pt x="0" y="476686"/>
                  </a:lnTo>
                  <a:close/>
                </a:path>
              </a:pathLst>
            </a:custGeom>
            <a:solidFill>
              <a:srgbClr val="90CFF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345277" cy="4766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058557" y="1856923"/>
            <a:ext cx="1249999" cy="1131151"/>
            <a:chOff x="0" y="0"/>
            <a:chExt cx="812800" cy="7355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735520"/>
            </a:xfrm>
            <a:custGeom>
              <a:avLst/>
              <a:gdLst/>
              <a:ahLst/>
              <a:cxnLst/>
              <a:rect r="r" b="b" t="t" l="l"/>
              <a:pathLst>
                <a:path h="735520" w="812800">
                  <a:moveTo>
                    <a:pt x="406400" y="0"/>
                  </a:moveTo>
                  <a:lnTo>
                    <a:pt x="812800" y="735520"/>
                  </a:lnTo>
                  <a:lnTo>
                    <a:pt x="0" y="73552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5314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341492"/>
              <a:ext cx="558800" cy="3414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1796" y="2251621"/>
            <a:ext cx="14400408" cy="3299123"/>
            <a:chOff x="0" y="0"/>
            <a:chExt cx="2580391" cy="591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580391" cy="591166"/>
            </a:xfrm>
            <a:custGeom>
              <a:avLst/>
              <a:gdLst/>
              <a:ahLst/>
              <a:cxnLst/>
              <a:rect r="r" b="b" t="t" l="l"/>
              <a:pathLst>
                <a:path h="591166" w="2580391">
                  <a:moveTo>
                    <a:pt x="0" y="0"/>
                  </a:moveTo>
                  <a:lnTo>
                    <a:pt x="2580391" y="0"/>
                  </a:lnTo>
                  <a:lnTo>
                    <a:pt x="2580391" y="591166"/>
                  </a:lnTo>
                  <a:lnTo>
                    <a:pt x="0" y="591166"/>
                  </a:lnTo>
                  <a:close/>
                </a:path>
              </a:pathLst>
            </a:custGeom>
            <a:solidFill>
              <a:srgbClr val="E9E6E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2580391" cy="591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590322" y="555903"/>
            <a:ext cx="7529509" cy="8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7"/>
              </a:lnSpc>
            </a:pPr>
            <a:r>
              <a:rPr lang="en-US" sz="2605" b="true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Ciclo de Conferências “Peregrinos de Esperança”</a:t>
            </a:r>
          </a:p>
          <a:p>
            <a:pPr algn="l">
              <a:lnSpc>
                <a:spcPts val="3647"/>
              </a:lnSpc>
            </a:pPr>
            <a:r>
              <a:rPr lang="en-US" sz="2605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Centro de Cultura Católica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0683556" y="1856923"/>
            <a:ext cx="4925096" cy="3693822"/>
            <a:chOff x="0" y="0"/>
            <a:chExt cx="812800" cy="609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90CFF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0"/>
              <a:ext cx="609600" cy="609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531768" y="2241174"/>
            <a:ext cx="7646617" cy="1823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81"/>
              </a:lnSpc>
            </a:pPr>
            <a:r>
              <a:rPr lang="en-US" b="true" sz="10701">
                <a:solidFill>
                  <a:srgbClr val="337FA3"/>
                </a:solidFill>
                <a:latin typeface="Barlow Condensed Semi-Bold"/>
                <a:ea typeface="Barlow Condensed Semi-Bold"/>
                <a:cs typeface="Barlow Condensed Semi-Bold"/>
                <a:sym typeface="Barlow Condensed Semi-Bold"/>
              </a:rPr>
              <a:t>O ANO JUBILAR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31768" y="4084606"/>
            <a:ext cx="11776027" cy="919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2"/>
              </a:lnSpc>
            </a:pPr>
            <a:r>
              <a:rPr lang="en-US" sz="5344">
                <a:solidFill>
                  <a:srgbClr val="3F97B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É POSSÍVEL PROGRAMAR A ESPERANÇA?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2850762" y="8701758"/>
            <a:ext cx="3087547" cy="1113084"/>
            <a:chOff x="0" y="0"/>
            <a:chExt cx="4116730" cy="148411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635954" y="0"/>
              <a:ext cx="1480776" cy="1484112"/>
            </a:xfrm>
            <a:custGeom>
              <a:avLst/>
              <a:gdLst/>
              <a:ahLst/>
              <a:cxnLst/>
              <a:rect r="r" b="b" t="t" l="l"/>
              <a:pathLst>
                <a:path h="1484112" w="1480776">
                  <a:moveTo>
                    <a:pt x="0" y="0"/>
                  </a:moveTo>
                  <a:lnTo>
                    <a:pt x="1480776" y="0"/>
                  </a:lnTo>
                  <a:lnTo>
                    <a:pt x="1480776" y="1484112"/>
                  </a:lnTo>
                  <a:lnTo>
                    <a:pt x="0" y="1484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3964" t="0" r="-35008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788027" cy="1311096"/>
            </a:xfrm>
            <a:custGeom>
              <a:avLst/>
              <a:gdLst/>
              <a:ahLst/>
              <a:cxnLst/>
              <a:rect r="r" b="b" t="t" l="l"/>
              <a:pathLst>
                <a:path h="1311096" w="2788027">
                  <a:moveTo>
                    <a:pt x="0" y="0"/>
                  </a:moveTo>
                  <a:lnTo>
                    <a:pt x="2788027" y="0"/>
                  </a:lnTo>
                  <a:lnTo>
                    <a:pt x="2788027" y="1311096"/>
                  </a:lnTo>
                  <a:lnTo>
                    <a:pt x="0" y="1311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53999" r="0" b="-58648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590322" y="6014690"/>
            <a:ext cx="5855124" cy="1446531"/>
            <a:chOff x="0" y="0"/>
            <a:chExt cx="7806832" cy="192870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258457"/>
              <a:ext cx="960145" cy="1073350"/>
            </a:xfrm>
            <a:custGeom>
              <a:avLst/>
              <a:gdLst/>
              <a:ahLst/>
              <a:cxnLst/>
              <a:rect r="r" b="b" t="t" l="l"/>
              <a:pathLst>
                <a:path h="1073350" w="960145">
                  <a:moveTo>
                    <a:pt x="0" y="0"/>
                  </a:moveTo>
                  <a:lnTo>
                    <a:pt x="960145" y="0"/>
                  </a:lnTo>
                  <a:lnTo>
                    <a:pt x="960145" y="1073350"/>
                  </a:lnTo>
                  <a:lnTo>
                    <a:pt x="0" y="1073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355757" y="-114300"/>
              <a:ext cx="6451074" cy="11794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419"/>
                </a:lnSpc>
              </a:pPr>
              <a:r>
                <a:rPr lang="en-US" sz="5299" b="true">
                  <a:solidFill>
                    <a:srgbClr val="FFFFFF"/>
                  </a:solidFill>
                  <a:latin typeface="Barlow Condensed Semi-Bold"/>
                  <a:ea typeface="Barlow Condensed Semi-Bold"/>
                  <a:cs typeface="Barlow Condensed Semi-Bold"/>
                  <a:sym typeface="Barlow Condensed Semi-Bold"/>
                </a:rPr>
                <a:t>1 de outubro 2024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355757" y="1265132"/>
              <a:ext cx="3691303" cy="663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 b="true">
                  <a:solidFill>
                    <a:srgbClr val="FFFFFF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Terça-feira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575285" y="6230607"/>
            <a:ext cx="3731922" cy="826847"/>
            <a:chOff x="0" y="0"/>
            <a:chExt cx="4975896" cy="110246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60145" cy="1102463"/>
            </a:xfrm>
            <a:custGeom>
              <a:avLst/>
              <a:gdLst/>
              <a:ahLst/>
              <a:cxnLst/>
              <a:rect r="r" b="b" t="t" l="l"/>
              <a:pathLst>
                <a:path h="1102463" w="960145">
                  <a:moveTo>
                    <a:pt x="0" y="0"/>
                  </a:moveTo>
                  <a:lnTo>
                    <a:pt x="960145" y="0"/>
                  </a:lnTo>
                  <a:lnTo>
                    <a:pt x="960145" y="1102463"/>
                  </a:lnTo>
                  <a:lnTo>
                    <a:pt x="0" y="110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284594" y="-114300"/>
              <a:ext cx="3691303" cy="11794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420"/>
                </a:lnSpc>
              </a:pPr>
              <a:r>
                <a:rPr lang="en-US" sz="5300" b="true">
                  <a:solidFill>
                    <a:srgbClr val="FFFFFF"/>
                  </a:solidFill>
                  <a:latin typeface="Barlow Condensed Semi-Bold"/>
                  <a:ea typeface="Barlow Condensed Semi-Bold"/>
                  <a:cs typeface="Barlow Condensed Semi-Bold"/>
                  <a:sym typeface="Barlow Condensed Semi-Bold"/>
                </a:rPr>
                <a:t>21 horas</a:t>
              </a:r>
            </a:p>
          </p:txBody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590322" y="8175649"/>
            <a:ext cx="1718565" cy="1639193"/>
            <a:chOff x="0" y="0"/>
            <a:chExt cx="6324600" cy="6032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7"/>
              <a:stretch>
                <a:fillRect l="0" t="-30139" r="0" b="-9934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5E8DAC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2456614" y="8394671"/>
            <a:ext cx="2592499" cy="460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2665" b="true">
                <a:solidFill>
                  <a:srgbClr val="FFFFFF"/>
                </a:solidFill>
                <a:latin typeface="Barlow Condensed Semi-Bold"/>
                <a:ea typeface="Barlow Condensed Semi-Bold"/>
                <a:cs typeface="Barlow Condensed Semi-Bold"/>
                <a:sym typeface="Barlow Condensed Semi-Bold"/>
              </a:rPr>
              <a:t>Pe. Amaro Gonçalo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456614" y="9115531"/>
            <a:ext cx="8532373" cy="304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3"/>
              </a:lnSpc>
            </a:pPr>
            <a:r>
              <a:rPr lang="en-US" sz="2157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Secretário da Equipa de Apoio à Coordenação Diocesana de Pastoral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0013994" y="6230607"/>
            <a:ext cx="760302" cy="737493"/>
          </a:xfrm>
          <a:custGeom>
            <a:avLst/>
            <a:gdLst/>
            <a:ahLst/>
            <a:cxnLst/>
            <a:rect r="r" b="b" t="t" l="l"/>
            <a:pathLst>
              <a:path h="737493" w="760302">
                <a:moveTo>
                  <a:pt x="0" y="0"/>
                </a:moveTo>
                <a:lnTo>
                  <a:pt x="760302" y="0"/>
                </a:lnTo>
                <a:lnTo>
                  <a:pt x="760302" y="737493"/>
                </a:lnTo>
                <a:lnTo>
                  <a:pt x="0" y="7374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0907646" y="6234173"/>
            <a:ext cx="4401432" cy="725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41"/>
              </a:lnSpc>
            </a:pPr>
            <a:r>
              <a:rPr lang="en-US" sz="4243" b="true">
                <a:solidFill>
                  <a:srgbClr val="FFFFFF"/>
                </a:solidFill>
                <a:latin typeface="Barlow Condensed Semi-Bold"/>
                <a:ea typeface="Barlow Condensed Semi-Bold"/>
                <a:cs typeface="Barlow Condensed Semi-Bold"/>
                <a:sym typeface="Barlow Condensed Semi-Bold"/>
              </a:rPr>
              <a:t> Plataforma Zoom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73794" y="3793838"/>
            <a:ext cx="8740413" cy="874041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AB0B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270865" y="881453"/>
            <a:ext cx="14102507" cy="2265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5"/>
              </a:lnSpc>
            </a:pPr>
            <a:r>
              <a:rPr lang="en-US" b="true" sz="9027" spc="-361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1.2.</a:t>
            </a:r>
          </a:p>
          <a:p>
            <a:pPr algn="ctr" marL="0" indent="0" lvl="0">
              <a:lnSpc>
                <a:spcPts val="8665"/>
              </a:lnSpc>
              <a:spcBef>
                <a:spcPct val="0"/>
              </a:spcBef>
            </a:pPr>
            <a:r>
              <a:rPr lang="en-US" b="true" sz="9027" spc="-361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OBJETIVOS PASTORAIS</a:t>
            </a:r>
            <a:r>
              <a:rPr lang="en-US" b="true" sz="9027" spc="-361">
                <a:solidFill>
                  <a:srgbClr val="0AB1B9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538380" y="8164045"/>
            <a:ext cx="3056664" cy="1890016"/>
          </a:xfrm>
          <a:custGeom>
            <a:avLst/>
            <a:gdLst/>
            <a:ahLst/>
            <a:cxnLst/>
            <a:rect r="r" b="b" t="t" l="l"/>
            <a:pathLst>
              <a:path h="1890016" w="3056664">
                <a:moveTo>
                  <a:pt x="0" y="0"/>
                </a:moveTo>
                <a:lnTo>
                  <a:pt x="3056663" y="0"/>
                </a:lnTo>
                <a:lnTo>
                  <a:pt x="3056663" y="1890015"/>
                </a:lnTo>
                <a:lnTo>
                  <a:pt x="0" y="189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07318" y="5466897"/>
            <a:ext cx="8229600" cy="2455000"/>
          </a:xfrm>
          <a:custGeom>
            <a:avLst/>
            <a:gdLst/>
            <a:ahLst/>
            <a:cxnLst/>
            <a:rect r="r" b="b" t="t" l="l"/>
            <a:pathLst>
              <a:path h="2455000" w="8229600">
                <a:moveTo>
                  <a:pt x="0" y="0"/>
                </a:moveTo>
                <a:lnTo>
                  <a:pt x="8229600" y="0"/>
                </a:lnTo>
                <a:lnTo>
                  <a:pt x="8229600" y="2455000"/>
                </a:lnTo>
                <a:lnTo>
                  <a:pt x="0" y="245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55235" y="-298229"/>
            <a:ext cx="19202750" cy="11873568"/>
          </a:xfrm>
          <a:custGeom>
            <a:avLst/>
            <a:gdLst/>
            <a:ahLst/>
            <a:cxnLst/>
            <a:rect r="r" b="b" t="t" l="l"/>
            <a:pathLst>
              <a:path h="11873568" w="19202750">
                <a:moveTo>
                  <a:pt x="0" y="0"/>
                </a:moveTo>
                <a:lnTo>
                  <a:pt x="19202750" y="0"/>
                </a:lnTo>
                <a:lnTo>
                  <a:pt x="19202750" y="11873568"/>
                </a:lnTo>
                <a:lnTo>
                  <a:pt x="0" y="1187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-4946" t="0" r="-494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44000" y="2285547"/>
            <a:ext cx="10973316" cy="5708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72"/>
              </a:lnSpc>
            </a:pPr>
            <a:r>
              <a:rPr lang="en-US" sz="8123" spc="-324">
                <a:solidFill>
                  <a:srgbClr val="DA4432"/>
                </a:solidFill>
                <a:latin typeface="Charlevoix"/>
                <a:ea typeface="Charlevoix"/>
                <a:cs typeface="Charlevoix"/>
                <a:sym typeface="Charlevoix"/>
              </a:rPr>
              <a:t>1. CELEBRAR </a:t>
            </a:r>
          </a:p>
          <a:p>
            <a:pPr algn="l">
              <a:lnSpc>
                <a:spcPts val="11372"/>
              </a:lnSpc>
            </a:pPr>
            <a:r>
              <a:rPr lang="en-US" sz="8123" spc="-324">
                <a:solidFill>
                  <a:srgbClr val="DA4432"/>
                </a:solidFill>
                <a:latin typeface="Charlevoix"/>
                <a:ea typeface="Charlevoix"/>
                <a:cs typeface="Charlevoix"/>
                <a:sym typeface="Charlevoix"/>
              </a:rPr>
              <a:t>O JUBILEU </a:t>
            </a:r>
          </a:p>
          <a:p>
            <a:pPr algn="l">
              <a:lnSpc>
                <a:spcPts val="11372"/>
              </a:lnSpc>
            </a:pPr>
            <a:r>
              <a:rPr lang="en-US" sz="8123" spc="-324">
                <a:solidFill>
                  <a:srgbClr val="DA4432"/>
                </a:solidFill>
                <a:latin typeface="Charlevoix"/>
                <a:ea typeface="Charlevoix"/>
                <a:cs typeface="Charlevoix"/>
                <a:sym typeface="Charlevoix"/>
              </a:rPr>
              <a:t>E REANIMAR </a:t>
            </a:r>
          </a:p>
          <a:p>
            <a:pPr algn="l" marL="0" indent="0" lvl="0">
              <a:lnSpc>
                <a:spcPts val="11372"/>
              </a:lnSpc>
            </a:pPr>
            <a:r>
              <a:rPr lang="en-US" sz="8123" spc="-324">
                <a:solidFill>
                  <a:srgbClr val="DA4432"/>
                </a:solidFill>
                <a:latin typeface="Charlevoix"/>
                <a:ea typeface="Charlevoix"/>
                <a:cs typeface="Charlevoix"/>
                <a:sym typeface="Charlevoix"/>
              </a:rPr>
              <a:t>A ESPERANÇA.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452752" y="1897257"/>
            <a:ext cx="10750309" cy="6647200"/>
          </a:xfrm>
          <a:custGeom>
            <a:avLst/>
            <a:gdLst/>
            <a:ahLst/>
            <a:cxnLst/>
            <a:rect r="r" b="b" t="t" l="l"/>
            <a:pathLst>
              <a:path h="6647200" w="10750309">
                <a:moveTo>
                  <a:pt x="0" y="0"/>
                </a:moveTo>
                <a:lnTo>
                  <a:pt x="10750308" y="0"/>
                </a:lnTo>
                <a:lnTo>
                  <a:pt x="10750308" y="6647200"/>
                </a:lnTo>
                <a:lnTo>
                  <a:pt x="0" y="664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5665" y="1320322"/>
            <a:ext cx="10231107" cy="8338352"/>
          </a:xfrm>
          <a:custGeom>
            <a:avLst/>
            <a:gdLst/>
            <a:ahLst/>
            <a:cxnLst/>
            <a:rect r="r" b="b" t="t" l="l"/>
            <a:pathLst>
              <a:path h="8338352" w="10231107">
                <a:moveTo>
                  <a:pt x="0" y="0"/>
                </a:moveTo>
                <a:lnTo>
                  <a:pt x="10231107" y="0"/>
                </a:lnTo>
                <a:lnTo>
                  <a:pt x="10231107" y="8338352"/>
                </a:lnTo>
                <a:lnTo>
                  <a:pt x="0" y="83383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925442" y="2696512"/>
            <a:ext cx="8362558" cy="6561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6"/>
              </a:lnSpc>
            </a:pPr>
            <a:r>
              <a:rPr lang="en-US" sz="6190" spc="-247">
                <a:solidFill>
                  <a:srgbClr val="5B5A58"/>
                </a:solidFill>
                <a:latin typeface="Charlevoix"/>
                <a:ea typeface="Charlevoix"/>
                <a:cs typeface="Charlevoix"/>
                <a:sym typeface="Charlevoix"/>
              </a:rPr>
              <a:t>2. INTENSIFICAR O PROCESSO SINODAL PARA DESENHAR A IGREJA SINODAL </a:t>
            </a:r>
          </a:p>
          <a:p>
            <a:pPr algn="l" marL="0" indent="0" lvl="0">
              <a:lnSpc>
                <a:spcPts val="8666"/>
              </a:lnSpc>
            </a:pPr>
            <a:r>
              <a:rPr lang="en-US" sz="6190" spc="-247">
                <a:solidFill>
                  <a:srgbClr val="5B5A58"/>
                </a:solidFill>
                <a:latin typeface="Charlevoix"/>
                <a:ea typeface="Charlevoix"/>
                <a:cs typeface="Charlevoix"/>
                <a:sym typeface="Charlevoix"/>
              </a:rPr>
              <a:t>QUE DEUS SONHA PARA O PORTO.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9553" y="-1388117"/>
            <a:ext cx="19607106" cy="13063235"/>
          </a:xfrm>
          <a:custGeom>
            <a:avLst/>
            <a:gdLst/>
            <a:ahLst/>
            <a:cxnLst/>
            <a:rect r="r" b="b" t="t" l="l"/>
            <a:pathLst>
              <a:path h="13063235" w="19607106">
                <a:moveTo>
                  <a:pt x="0" y="0"/>
                </a:moveTo>
                <a:lnTo>
                  <a:pt x="19607106" y="0"/>
                </a:lnTo>
                <a:lnTo>
                  <a:pt x="19607106" y="13063234"/>
                </a:lnTo>
                <a:lnTo>
                  <a:pt x="0" y="1306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688733" y="1469108"/>
            <a:ext cx="11691094" cy="7789192"/>
          </a:xfrm>
          <a:custGeom>
            <a:avLst/>
            <a:gdLst/>
            <a:ahLst/>
            <a:cxnLst/>
            <a:rect r="r" b="b" t="t" l="l"/>
            <a:pathLst>
              <a:path h="7789192" w="11691094">
                <a:moveTo>
                  <a:pt x="0" y="0"/>
                </a:moveTo>
                <a:lnTo>
                  <a:pt x="11691094" y="0"/>
                </a:lnTo>
                <a:lnTo>
                  <a:pt x="11691094" y="7789192"/>
                </a:lnTo>
                <a:lnTo>
                  <a:pt x="0" y="778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628102" y="2447224"/>
            <a:ext cx="13345406" cy="5202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30"/>
              </a:lnSpc>
            </a:pPr>
            <a:r>
              <a:rPr lang="en-US" sz="9879" spc="-395">
                <a:solidFill>
                  <a:srgbClr val="5B5A58"/>
                </a:solidFill>
                <a:latin typeface="Charlevoix"/>
                <a:ea typeface="Charlevoix"/>
                <a:cs typeface="Charlevoix"/>
                <a:sym typeface="Charlevoix"/>
              </a:rPr>
              <a:t>3. PROMOVER </a:t>
            </a:r>
          </a:p>
          <a:p>
            <a:pPr algn="l">
              <a:lnSpc>
                <a:spcPts val="13830"/>
              </a:lnSpc>
            </a:pPr>
            <a:r>
              <a:rPr lang="en-US" sz="9879" spc="-395">
                <a:solidFill>
                  <a:srgbClr val="5B5A58"/>
                </a:solidFill>
                <a:latin typeface="Charlevoix"/>
                <a:ea typeface="Charlevoix"/>
                <a:cs typeface="Charlevoix"/>
                <a:sym typeface="Charlevoix"/>
              </a:rPr>
              <a:t>UMA CULTURA </a:t>
            </a:r>
          </a:p>
          <a:p>
            <a:pPr algn="l" marL="0" indent="0" lvl="0">
              <a:lnSpc>
                <a:spcPts val="13830"/>
              </a:lnSpc>
            </a:pPr>
            <a:r>
              <a:rPr lang="en-US" sz="9879" spc="-395">
                <a:solidFill>
                  <a:srgbClr val="5B5A58"/>
                </a:solidFill>
                <a:latin typeface="Charlevoix"/>
                <a:ea typeface="Charlevoix"/>
                <a:cs typeface="Charlevoix"/>
                <a:sym typeface="Charlevoix"/>
              </a:rPr>
              <a:t>DO CUIDADO.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BA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87117" y="-1068103"/>
            <a:ext cx="13070001" cy="1307000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487341" y="1056243"/>
            <a:ext cx="8636050" cy="5551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5"/>
              </a:lnSpc>
            </a:pPr>
            <a:r>
              <a:rPr lang="en-US" b="true" sz="9027" spc="-361">
                <a:solidFill>
                  <a:srgbClr val="629225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1. CELEBRAR</a:t>
            </a:r>
            <a:r>
              <a:rPr lang="en-US" b="true" sz="9027" spc="-361">
                <a:solidFill>
                  <a:srgbClr val="629225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  <a:p>
            <a:pPr algn="ctr">
              <a:lnSpc>
                <a:spcPts val="8665"/>
              </a:lnSpc>
            </a:pPr>
            <a:r>
              <a:rPr lang="en-US" b="true" sz="9027" spc="-361">
                <a:solidFill>
                  <a:srgbClr val="629225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Jubileu </a:t>
            </a:r>
          </a:p>
          <a:p>
            <a:pPr algn="ctr">
              <a:lnSpc>
                <a:spcPts val="8665"/>
              </a:lnSpc>
            </a:pPr>
            <a:r>
              <a:rPr lang="en-US" b="true" sz="9027" spc="-361">
                <a:solidFill>
                  <a:srgbClr val="629225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 reanimar </a:t>
            </a:r>
          </a:p>
          <a:p>
            <a:pPr algn="ctr">
              <a:lnSpc>
                <a:spcPts val="8665"/>
              </a:lnSpc>
            </a:pPr>
            <a:r>
              <a:rPr lang="en-US" b="true" sz="9027" spc="-361">
                <a:solidFill>
                  <a:srgbClr val="629225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esperança.</a:t>
            </a:r>
          </a:p>
          <a:p>
            <a:pPr algn="ctr" marL="0" indent="0" lvl="0">
              <a:lnSpc>
                <a:spcPts val="8665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793786" y="8034803"/>
            <a:ext cx="3056664" cy="1890016"/>
          </a:xfrm>
          <a:custGeom>
            <a:avLst/>
            <a:gdLst/>
            <a:ahLst/>
            <a:cxnLst/>
            <a:rect r="r" b="b" t="t" l="l"/>
            <a:pathLst>
              <a:path h="1890016" w="3056664">
                <a:moveTo>
                  <a:pt x="0" y="0"/>
                </a:moveTo>
                <a:lnTo>
                  <a:pt x="3056664" y="0"/>
                </a:lnTo>
                <a:lnTo>
                  <a:pt x="3056664" y="1890016"/>
                </a:lnTo>
                <a:lnTo>
                  <a:pt x="0" y="189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44753" y="6160180"/>
            <a:ext cx="5761180" cy="1718637"/>
          </a:xfrm>
          <a:custGeom>
            <a:avLst/>
            <a:gdLst/>
            <a:ahLst/>
            <a:cxnLst/>
            <a:rect r="r" b="b" t="t" l="l"/>
            <a:pathLst>
              <a:path h="1718637" w="5761180">
                <a:moveTo>
                  <a:pt x="0" y="0"/>
                </a:moveTo>
                <a:lnTo>
                  <a:pt x="5761180" y="0"/>
                </a:lnTo>
                <a:lnTo>
                  <a:pt x="5761180" y="1718637"/>
                </a:lnTo>
                <a:lnTo>
                  <a:pt x="0" y="1718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BA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11782" y="-1817772"/>
            <a:ext cx="16721072" cy="1672107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56850" y="1383047"/>
            <a:ext cx="12891799" cy="7185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5840" indent="-477920" lvl="1">
              <a:lnSpc>
                <a:spcPts val="4250"/>
              </a:lnSpc>
              <a:buFont typeface="Arial"/>
              <a:buChar char="•"/>
            </a:pPr>
            <a:r>
              <a:rPr lang="en-US" b="true" sz="4427" spc="-177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Peregrinação às Igrejas Jubilares </a:t>
            </a:r>
          </a:p>
          <a:p>
            <a:pPr algn="l">
              <a:lnSpc>
                <a:spcPts val="4250"/>
              </a:lnSpc>
            </a:pPr>
            <a:r>
              <a:rPr lang="en-US" sz="4427" spc="-17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    e a passagem pela Porta Santa</a:t>
            </a:r>
          </a:p>
          <a:p>
            <a:pPr algn="l">
              <a:lnSpc>
                <a:spcPts val="4250"/>
              </a:lnSpc>
            </a:pPr>
          </a:p>
          <a:p>
            <a:pPr algn="l" marL="955840" indent="-477920" lvl="1">
              <a:lnSpc>
                <a:spcPts val="4250"/>
              </a:lnSpc>
              <a:buFont typeface="Arial"/>
              <a:buChar char="•"/>
            </a:pPr>
            <a:r>
              <a:rPr lang="en-US" b="true" sz="4427" spc="-177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Oração como exercício de esperança</a:t>
            </a:r>
          </a:p>
          <a:p>
            <a:pPr algn="l">
              <a:lnSpc>
                <a:spcPts val="4250"/>
              </a:lnSpc>
            </a:pPr>
            <a:r>
              <a:rPr lang="en-US" sz="4427" spc="-17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  <a:p>
            <a:pPr algn="l" marL="955840" indent="-477920" lvl="1">
              <a:lnSpc>
                <a:spcPts val="4250"/>
              </a:lnSpc>
              <a:buFont typeface="Arial"/>
              <a:buChar char="•"/>
            </a:pPr>
            <a:r>
              <a:rPr lang="en-US" b="true" sz="4427" spc="-177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necessário espírito de conversão</a:t>
            </a:r>
          </a:p>
          <a:p>
            <a:pPr algn="l">
              <a:lnSpc>
                <a:spcPts val="4250"/>
              </a:lnSpc>
            </a:pPr>
          </a:p>
          <a:p>
            <a:pPr algn="l" marL="955840" indent="-477920" lvl="1">
              <a:lnSpc>
                <a:spcPts val="4250"/>
              </a:lnSpc>
              <a:buFont typeface="Arial"/>
              <a:buChar char="•"/>
            </a:pPr>
            <a:r>
              <a:rPr lang="en-US" b="true" sz="4427" spc="-177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celebração da Reconciliação e da Eucaristia </a:t>
            </a:r>
          </a:p>
          <a:p>
            <a:pPr algn="l">
              <a:lnSpc>
                <a:spcPts val="4250"/>
              </a:lnSpc>
            </a:pPr>
          </a:p>
          <a:p>
            <a:pPr algn="l" marL="955840" indent="-477920" lvl="1">
              <a:lnSpc>
                <a:spcPts val="4250"/>
              </a:lnSpc>
              <a:buFont typeface="Arial"/>
              <a:buChar char="•"/>
            </a:pPr>
            <a:r>
              <a:rPr lang="en-US" b="true" sz="4427" spc="-177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prática das obras de misericórdia como obras de esperança</a:t>
            </a:r>
          </a:p>
          <a:p>
            <a:pPr algn="l">
              <a:lnSpc>
                <a:spcPts val="4250"/>
              </a:lnSpc>
            </a:pPr>
          </a:p>
          <a:p>
            <a:pPr algn="l" marL="955840" indent="-477920" lvl="1">
              <a:lnSpc>
                <a:spcPts val="4250"/>
              </a:lnSpc>
              <a:buFont typeface="Arial"/>
              <a:buChar char="•"/>
            </a:pPr>
            <a:r>
              <a:rPr lang="en-US" b="true" sz="4427" spc="-177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dom da indulgência…</a:t>
            </a:r>
          </a:p>
          <a:p>
            <a:pPr algn="l" marL="0" indent="0" lvl="0">
              <a:lnSpc>
                <a:spcPts val="1977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07179" y="9258300"/>
            <a:ext cx="1286958" cy="795760"/>
          </a:xfrm>
          <a:custGeom>
            <a:avLst/>
            <a:gdLst/>
            <a:ahLst/>
            <a:cxnLst/>
            <a:rect r="r" b="b" t="t" l="l"/>
            <a:pathLst>
              <a:path h="795760" w="1286958">
                <a:moveTo>
                  <a:pt x="0" y="0"/>
                </a:moveTo>
                <a:lnTo>
                  <a:pt x="1286959" y="0"/>
                </a:lnTo>
                <a:lnTo>
                  <a:pt x="1286959" y="795760"/>
                </a:lnTo>
                <a:lnTo>
                  <a:pt x="0" y="795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60904" y="9330456"/>
            <a:ext cx="2425651" cy="723604"/>
          </a:xfrm>
          <a:custGeom>
            <a:avLst/>
            <a:gdLst/>
            <a:ahLst/>
            <a:cxnLst/>
            <a:rect r="r" b="b" t="t" l="l"/>
            <a:pathLst>
              <a:path h="723604" w="2425651">
                <a:moveTo>
                  <a:pt x="0" y="0"/>
                </a:moveTo>
                <a:lnTo>
                  <a:pt x="2425651" y="0"/>
                </a:lnTo>
                <a:lnTo>
                  <a:pt x="2425651" y="723604"/>
                </a:lnTo>
                <a:lnTo>
                  <a:pt x="0" y="72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09290" y="215402"/>
            <a:ext cx="3638002" cy="3619812"/>
          </a:xfrm>
          <a:custGeom>
            <a:avLst/>
            <a:gdLst/>
            <a:ahLst/>
            <a:cxnLst/>
            <a:rect r="r" b="b" t="t" l="l"/>
            <a:pathLst>
              <a:path h="3619812" w="3638002">
                <a:moveTo>
                  <a:pt x="0" y="0"/>
                </a:moveTo>
                <a:lnTo>
                  <a:pt x="3638002" y="0"/>
                </a:lnTo>
                <a:lnTo>
                  <a:pt x="3638002" y="3619812"/>
                </a:lnTo>
                <a:lnTo>
                  <a:pt x="0" y="361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835596" y="7512074"/>
            <a:ext cx="3213053" cy="2919862"/>
          </a:xfrm>
          <a:custGeom>
            <a:avLst/>
            <a:gdLst/>
            <a:ahLst/>
            <a:cxnLst/>
            <a:rect r="r" b="b" t="t" l="l"/>
            <a:pathLst>
              <a:path h="2919862" w="3213053">
                <a:moveTo>
                  <a:pt x="0" y="0"/>
                </a:moveTo>
                <a:lnTo>
                  <a:pt x="3213052" y="0"/>
                </a:lnTo>
                <a:lnTo>
                  <a:pt x="3213052" y="2919862"/>
                </a:lnTo>
                <a:lnTo>
                  <a:pt x="0" y="2919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65733" y="4574451"/>
            <a:ext cx="3628404" cy="3456055"/>
          </a:xfrm>
          <a:custGeom>
            <a:avLst/>
            <a:gdLst/>
            <a:ahLst/>
            <a:cxnLst/>
            <a:rect r="r" b="b" t="t" l="l"/>
            <a:pathLst>
              <a:path h="3456055" w="3628404">
                <a:moveTo>
                  <a:pt x="0" y="0"/>
                </a:moveTo>
                <a:lnTo>
                  <a:pt x="3628405" y="0"/>
                </a:lnTo>
                <a:lnTo>
                  <a:pt x="3628405" y="3456055"/>
                </a:lnTo>
                <a:lnTo>
                  <a:pt x="0" y="3456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BA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807179" y="9258300"/>
            <a:ext cx="1286958" cy="795760"/>
          </a:xfrm>
          <a:custGeom>
            <a:avLst/>
            <a:gdLst/>
            <a:ahLst/>
            <a:cxnLst/>
            <a:rect r="r" b="b" t="t" l="l"/>
            <a:pathLst>
              <a:path h="795760" w="1286958">
                <a:moveTo>
                  <a:pt x="0" y="0"/>
                </a:moveTo>
                <a:lnTo>
                  <a:pt x="1286959" y="0"/>
                </a:lnTo>
                <a:lnTo>
                  <a:pt x="1286959" y="795760"/>
                </a:lnTo>
                <a:lnTo>
                  <a:pt x="0" y="795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60904" y="9330456"/>
            <a:ext cx="2425651" cy="723604"/>
          </a:xfrm>
          <a:custGeom>
            <a:avLst/>
            <a:gdLst/>
            <a:ahLst/>
            <a:cxnLst/>
            <a:rect r="r" b="b" t="t" l="l"/>
            <a:pathLst>
              <a:path h="723604" w="2425651">
                <a:moveTo>
                  <a:pt x="0" y="0"/>
                </a:moveTo>
                <a:lnTo>
                  <a:pt x="2425651" y="0"/>
                </a:lnTo>
                <a:lnTo>
                  <a:pt x="2425651" y="723604"/>
                </a:lnTo>
                <a:lnTo>
                  <a:pt x="0" y="72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2885222"/>
            <a:ext cx="18501538" cy="2258278"/>
            <a:chOff x="0" y="0"/>
            <a:chExt cx="4872833" cy="5947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72833" cy="594773"/>
            </a:xfrm>
            <a:custGeom>
              <a:avLst/>
              <a:gdLst/>
              <a:ahLst/>
              <a:cxnLst/>
              <a:rect r="r" b="b" t="t" l="l"/>
              <a:pathLst>
                <a:path h="594773" w="4872833">
                  <a:moveTo>
                    <a:pt x="0" y="0"/>
                  </a:moveTo>
                  <a:lnTo>
                    <a:pt x="4872833" y="0"/>
                  </a:lnTo>
                  <a:lnTo>
                    <a:pt x="4872833" y="594773"/>
                  </a:lnTo>
                  <a:lnTo>
                    <a:pt x="0" y="594773"/>
                  </a:ln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872833" cy="642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06769" y="5335481"/>
            <a:ext cx="18501538" cy="1893055"/>
            <a:chOff x="0" y="0"/>
            <a:chExt cx="4872833" cy="4985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72833" cy="498582"/>
            </a:xfrm>
            <a:custGeom>
              <a:avLst/>
              <a:gdLst/>
              <a:ahLst/>
              <a:cxnLst/>
              <a:rect r="r" b="b" t="t" l="l"/>
              <a:pathLst>
                <a:path h="498582" w="4872833">
                  <a:moveTo>
                    <a:pt x="0" y="0"/>
                  </a:moveTo>
                  <a:lnTo>
                    <a:pt x="4872833" y="0"/>
                  </a:lnTo>
                  <a:lnTo>
                    <a:pt x="4872833" y="498582"/>
                  </a:lnTo>
                  <a:lnTo>
                    <a:pt x="0" y="498582"/>
                  </a:ln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872833" cy="5462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0" y="7433981"/>
            <a:ext cx="18501538" cy="1482180"/>
            <a:chOff x="0" y="0"/>
            <a:chExt cx="4872833" cy="3903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872833" cy="390368"/>
            </a:xfrm>
            <a:custGeom>
              <a:avLst/>
              <a:gdLst/>
              <a:ahLst/>
              <a:cxnLst/>
              <a:rect r="r" b="b" t="t" l="l"/>
              <a:pathLst>
                <a:path h="390368" w="4872833">
                  <a:moveTo>
                    <a:pt x="0" y="0"/>
                  </a:moveTo>
                  <a:lnTo>
                    <a:pt x="4872833" y="0"/>
                  </a:lnTo>
                  <a:lnTo>
                    <a:pt x="4872833" y="390368"/>
                  </a:lnTo>
                  <a:lnTo>
                    <a:pt x="0" y="390368"/>
                  </a:ln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4872833" cy="437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3229146" y="3694791"/>
            <a:ext cx="4864991" cy="4767692"/>
          </a:xfrm>
          <a:custGeom>
            <a:avLst/>
            <a:gdLst/>
            <a:ahLst/>
            <a:cxnLst/>
            <a:rect r="r" b="b" t="t" l="l"/>
            <a:pathLst>
              <a:path h="4767692" w="4864991">
                <a:moveTo>
                  <a:pt x="0" y="0"/>
                </a:moveTo>
                <a:lnTo>
                  <a:pt x="4864992" y="0"/>
                </a:lnTo>
                <a:lnTo>
                  <a:pt x="4864992" y="4767692"/>
                </a:lnTo>
                <a:lnTo>
                  <a:pt x="0" y="476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46303" y="2981218"/>
            <a:ext cx="16612997" cy="5717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1) A Carta do Papa Francisco ao Arcebispo Rino Fisichela,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Presidente do atual Dicastério para a Evangelização,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em 11 de fevereiro de 2022.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2) A Bula de Proclamação do Jubileu, Spes non confundit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(«A esperança não engana» - cf. Rm 5,5).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3) Documento sobre a Concessão da Indulgência </a:t>
            </a:r>
          </a:p>
          <a:p>
            <a:pPr algn="l">
              <a:lnSpc>
                <a:spcPts val="5095"/>
              </a:lnSpc>
              <a:spcBef>
                <a:spcPct val="0"/>
              </a:spcBef>
            </a:pPr>
            <a:r>
              <a:rPr lang="en-US" b="true" sz="3639" spc="-145">
                <a:solidFill>
                  <a:srgbClr val="4A4647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durante o Jubileu de 2025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69698" y="505783"/>
            <a:ext cx="15037482" cy="167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73"/>
              </a:lnSpc>
            </a:pPr>
            <a:r>
              <a:rPr lang="en-US" b="true" sz="4427" spc="-177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DOCUMENTOS ORIENTADORES </a:t>
            </a:r>
          </a:p>
          <a:p>
            <a:pPr algn="ctr">
              <a:lnSpc>
                <a:spcPts val="6773"/>
              </a:lnSpc>
            </a:pPr>
            <a:r>
              <a:rPr lang="en-US" b="true" sz="4427" spc="-177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A CELEBRAÇÃO DO JUBILEU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5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7536" y="-148631"/>
            <a:ext cx="1868210" cy="6649166"/>
            <a:chOff x="0" y="0"/>
            <a:chExt cx="628681" cy="22375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8681" cy="2237545"/>
            </a:xfrm>
            <a:custGeom>
              <a:avLst/>
              <a:gdLst/>
              <a:ahLst/>
              <a:cxnLst/>
              <a:rect r="r" b="b" t="t" l="l"/>
              <a:pathLst>
                <a:path h="2237545" w="628681">
                  <a:moveTo>
                    <a:pt x="209674" y="2218476"/>
                  </a:moveTo>
                  <a:cubicBezTo>
                    <a:pt x="241904" y="2229990"/>
                    <a:pt x="278547" y="2237545"/>
                    <a:pt x="314510" y="2237545"/>
                  </a:cubicBezTo>
                  <a:cubicBezTo>
                    <a:pt x="350474" y="2237545"/>
                    <a:pt x="385080" y="2231068"/>
                    <a:pt x="416971" y="2219554"/>
                  </a:cubicBezTo>
                  <a:cubicBezTo>
                    <a:pt x="417651" y="2219195"/>
                    <a:pt x="418329" y="2219195"/>
                    <a:pt x="419007" y="2218836"/>
                  </a:cubicBezTo>
                  <a:cubicBezTo>
                    <a:pt x="538772" y="2172780"/>
                    <a:pt x="626985" y="2051166"/>
                    <a:pt x="628681" y="1877396"/>
                  </a:cubicBezTo>
                  <a:lnTo>
                    <a:pt x="628681" y="0"/>
                  </a:lnTo>
                  <a:lnTo>
                    <a:pt x="0" y="0"/>
                  </a:lnTo>
                  <a:lnTo>
                    <a:pt x="0" y="1876002"/>
                  </a:lnTo>
                  <a:cubicBezTo>
                    <a:pt x="1696" y="2051885"/>
                    <a:pt x="88551" y="2173500"/>
                    <a:pt x="209674" y="2218476"/>
                  </a:cubicBezTo>
                  <a:close/>
                </a:path>
              </a:pathLst>
            </a:custGeom>
            <a:solidFill>
              <a:srgbClr val="0AB1B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8681" cy="215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156017" y="1919497"/>
            <a:ext cx="12967005" cy="575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72"/>
              </a:lnSpc>
            </a:pPr>
            <a:r>
              <a:rPr lang="en-US" b="true" sz="8194" spc="-32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CELEBRAÇÕES JUBILARES </a:t>
            </a:r>
          </a:p>
          <a:p>
            <a:pPr algn="l">
              <a:lnSpc>
                <a:spcPts val="11472"/>
              </a:lnSpc>
            </a:pPr>
            <a:r>
              <a:rPr lang="en-US" b="true" sz="8194" spc="-32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ÂMBITO DIOCESANO</a:t>
            </a:r>
          </a:p>
          <a:p>
            <a:pPr algn="l" marL="0" indent="0" lvl="0">
              <a:lnSpc>
                <a:spcPts val="11472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3104582" y="8696134"/>
            <a:ext cx="4709533" cy="1124332"/>
            <a:chOff x="0" y="0"/>
            <a:chExt cx="6279377" cy="14991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854916" y="0"/>
              <a:ext cx="2424462" cy="1499109"/>
            </a:xfrm>
            <a:custGeom>
              <a:avLst/>
              <a:gdLst/>
              <a:ahLst/>
              <a:cxnLst/>
              <a:rect r="r" b="b" t="t" l="l"/>
              <a:pathLst>
                <a:path h="1499109" w="2424462">
                  <a:moveTo>
                    <a:pt x="0" y="0"/>
                  </a:moveTo>
                  <a:lnTo>
                    <a:pt x="2424461" y="0"/>
                  </a:lnTo>
                  <a:lnTo>
                    <a:pt x="2424461" y="1499109"/>
                  </a:lnTo>
                  <a:lnTo>
                    <a:pt x="0" y="1499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135933"/>
              <a:ext cx="4569610" cy="1363176"/>
            </a:xfrm>
            <a:custGeom>
              <a:avLst/>
              <a:gdLst/>
              <a:ahLst/>
              <a:cxnLst/>
              <a:rect r="r" b="b" t="t" l="l"/>
              <a:pathLst>
                <a:path h="1363176" w="4569610">
                  <a:moveTo>
                    <a:pt x="0" y="0"/>
                  </a:moveTo>
                  <a:lnTo>
                    <a:pt x="4569610" y="0"/>
                  </a:lnTo>
                  <a:lnTo>
                    <a:pt x="4569610" y="1363176"/>
                  </a:lnTo>
                  <a:lnTo>
                    <a:pt x="0" y="1363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3460" y="576789"/>
            <a:ext cx="17701081" cy="989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777" indent="-485888" lvl="1">
              <a:lnSpc>
                <a:spcPts val="4996"/>
              </a:lnSpc>
              <a:buFont typeface="Arial"/>
              <a:buChar char="•"/>
            </a:pPr>
            <a:r>
              <a:rPr lang="en-US" b="true" sz="4501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26 de janeiro – Jubileu dos Leitores</a:t>
            </a:r>
            <a:r>
              <a:rPr lang="en-US" sz="4501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5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| SDL | Local a designar</a:t>
            </a:r>
          </a:p>
          <a:p>
            <a:pPr algn="l">
              <a:lnSpc>
                <a:spcPts val="4996"/>
              </a:lnSpc>
            </a:pPr>
          </a:p>
          <a:p>
            <a:pPr algn="l" marL="1014956" indent="-507478" lvl="1">
              <a:lnSpc>
                <a:spcPts val="5218"/>
              </a:lnSpc>
              <a:buFont typeface="Arial"/>
              <a:buChar char="•"/>
            </a:pPr>
            <a:r>
              <a:rPr lang="en-US" b="true" sz="4701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 de março – Jubileu das Prisões</a:t>
            </a:r>
          </a:p>
          <a:p>
            <a:pPr algn="l">
              <a:lnSpc>
                <a:spcPts val="5218"/>
              </a:lnSpc>
            </a:pPr>
          </a:p>
          <a:p>
            <a:pPr algn="l" marL="1014956" indent="-507478" lvl="1">
              <a:lnSpc>
                <a:spcPts val="5218"/>
              </a:lnSpc>
              <a:buFont typeface="Arial"/>
              <a:buChar char="•"/>
            </a:pPr>
            <a:r>
              <a:rPr lang="en-US" b="true" sz="4701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 de abril – Jubileu das Vocações</a:t>
            </a:r>
            <a:r>
              <a:rPr lang="en-US" b="true" sz="470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| SDPV | SDPJ | SDPF | Local a designar</a:t>
            </a:r>
          </a:p>
          <a:p>
            <a:pPr algn="l">
              <a:lnSpc>
                <a:spcPts val="5218"/>
              </a:lnSpc>
            </a:pPr>
          </a:p>
          <a:p>
            <a:pPr algn="l" marL="1014956" indent="-507478" lvl="1">
              <a:lnSpc>
                <a:spcPts val="5218"/>
              </a:lnSpc>
              <a:buFont typeface="Arial"/>
              <a:buChar char="•"/>
            </a:pPr>
            <a:r>
              <a:rPr lang="en-US" b="true" sz="4701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 de maio – Jubileu do mundo universitário</a:t>
            </a:r>
            <a:r>
              <a:rPr lang="en-US" sz="47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| SDPU</a:t>
            </a:r>
          </a:p>
          <a:p>
            <a:pPr algn="l">
              <a:lnSpc>
                <a:spcPts val="5218"/>
              </a:lnSpc>
            </a:pPr>
          </a:p>
          <a:p>
            <a:pPr algn="l" marL="1014956" indent="-507478" lvl="1">
              <a:lnSpc>
                <a:spcPts val="5218"/>
              </a:lnSpc>
              <a:buFont typeface="Arial"/>
              <a:buChar char="•"/>
            </a:pPr>
            <a:r>
              <a:rPr lang="en-US" b="true" sz="4701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 de maio – Jubileu da Catequese</a:t>
            </a:r>
            <a:r>
              <a:rPr lang="en-US" sz="4701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| SDECIA | SDPM | Locais a designar</a:t>
            </a:r>
          </a:p>
          <a:p>
            <a:pPr algn="l">
              <a:lnSpc>
                <a:spcPts val="5218"/>
              </a:lnSpc>
            </a:pPr>
          </a:p>
          <a:p>
            <a:pPr algn="l" marL="1014956" indent="-507478" lvl="1">
              <a:lnSpc>
                <a:spcPts val="5218"/>
              </a:lnSpc>
              <a:buFont typeface="Arial"/>
              <a:buChar char="•"/>
            </a:pPr>
            <a:r>
              <a:rPr lang="en-US" b="true" sz="4701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29 de maio – Jubileu do Movimento dos Cursilhos de Cristandade</a:t>
            </a:r>
          </a:p>
          <a:p>
            <a:pPr algn="l">
              <a:lnSpc>
                <a:spcPts val="6581"/>
              </a:lnSpc>
              <a:spcBef>
                <a:spcPct val="0"/>
              </a:spcBef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14201407" y="9258300"/>
            <a:ext cx="3793133" cy="905555"/>
            <a:chOff x="0" y="0"/>
            <a:chExt cx="5057511" cy="12074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04811" y="0"/>
              <a:ext cx="1952700" cy="1207406"/>
            </a:xfrm>
            <a:custGeom>
              <a:avLst/>
              <a:gdLst/>
              <a:ahLst/>
              <a:cxnLst/>
              <a:rect r="r" b="b" t="t" l="l"/>
              <a:pathLst>
                <a:path h="1207406" w="1952700">
                  <a:moveTo>
                    <a:pt x="0" y="0"/>
                  </a:moveTo>
                  <a:lnTo>
                    <a:pt x="1952700" y="0"/>
                  </a:lnTo>
                  <a:lnTo>
                    <a:pt x="1952700" y="1207406"/>
                  </a:lnTo>
                  <a:lnTo>
                    <a:pt x="0" y="120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109483"/>
              <a:ext cx="3680437" cy="1097924"/>
            </a:xfrm>
            <a:custGeom>
              <a:avLst/>
              <a:gdLst/>
              <a:ahLst/>
              <a:cxnLst/>
              <a:rect r="r" b="b" t="t" l="l"/>
              <a:pathLst>
                <a:path h="1097924" w="3680437">
                  <a:moveTo>
                    <a:pt x="0" y="0"/>
                  </a:moveTo>
                  <a:lnTo>
                    <a:pt x="3680437" y="0"/>
                  </a:lnTo>
                  <a:lnTo>
                    <a:pt x="3680437" y="1097923"/>
                  </a:lnTo>
                  <a:lnTo>
                    <a:pt x="0" y="1097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3460" y="1335678"/>
            <a:ext cx="17994540" cy="6193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9"/>
              </a:lnSpc>
            </a:pPr>
          </a:p>
          <a:p>
            <a:pPr algn="l" marL="987888" indent="-493944" lvl="1">
              <a:lnSpc>
                <a:spcPts val="5399"/>
              </a:lnSpc>
              <a:buFont typeface="Arial"/>
              <a:buChar char="•"/>
            </a:pPr>
            <a:r>
              <a:rPr lang="en-US" b="true" sz="4575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  <a:r>
              <a:rPr lang="en-US" b="true" sz="4575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 de junho – Jubileu dos Frágeis e do Mundo da Saúde</a:t>
            </a:r>
            <a:r>
              <a:rPr lang="en-US" b="true" sz="4575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75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| SDPS e SDPF | SDL | SPPCD - Pavilhão Multiusos Gondomar</a:t>
            </a:r>
          </a:p>
          <a:p>
            <a:pPr algn="l">
              <a:lnSpc>
                <a:spcPts val="5399"/>
              </a:lnSpc>
            </a:pPr>
          </a:p>
          <a:p>
            <a:pPr algn="l" marL="987888" indent="-493944" lvl="1">
              <a:lnSpc>
                <a:spcPts val="5399"/>
              </a:lnSpc>
              <a:buFont typeface="Arial"/>
              <a:buChar char="•"/>
            </a:pPr>
            <a:r>
              <a:rPr lang="en-US" b="true" sz="4575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 de junho – Jubileu das Famílias –</a:t>
            </a:r>
            <a:r>
              <a:rPr lang="en-US" sz="4575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 24.º Dia Diocesano da Família | SDPF | Pavilhão Multiusos Gondomar</a:t>
            </a:r>
          </a:p>
          <a:p>
            <a:pPr algn="l">
              <a:lnSpc>
                <a:spcPts val="5399"/>
              </a:lnSpc>
            </a:pPr>
          </a:p>
          <a:p>
            <a:pPr algn="l" marL="987888" indent="-493944" lvl="1">
              <a:lnSpc>
                <a:spcPts val="5399"/>
              </a:lnSpc>
              <a:buFont typeface="Arial"/>
              <a:buChar char="•"/>
            </a:pPr>
            <a:r>
              <a:rPr lang="en-US" b="true" sz="4575" u="sng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 de setembro – Peregrinação Diocesana a Fátima </a:t>
            </a:r>
          </a:p>
          <a:p>
            <a:pPr algn="l">
              <a:lnSpc>
                <a:spcPts val="6690"/>
              </a:lnSpc>
              <a:spcBef>
                <a:spcPct val="0"/>
              </a:spcBef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13104582" y="8696134"/>
            <a:ext cx="4709533" cy="1124332"/>
            <a:chOff x="0" y="0"/>
            <a:chExt cx="6279377" cy="14991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854916" y="0"/>
              <a:ext cx="2424462" cy="1499109"/>
            </a:xfrm>
            <a:custGeom>
              <a:avLst/>
              <a:gdLst/>
              <a:ahLst/>
              <a:cxnLst/>
              <a:rect r="r" b="b" t="t" l="l"/>
              <a:pathLst>
                <a:path h="1499109" w="2424462">
                  <a:moveTo>
                    <a:pt x="0" y="0"/>
                  </a:moveTo>
                  <a:lnTo>
                    <a:pt x="2424461" y="0"/>
                  </a:lnTo>
                  <a:lnTo>
                    <a:pt x="2424461" y="1499109"/>
                  </a:lnTo>
                  <a:lnTo>
                    <a:pt x="0" y="1499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135933"/>
              <a:ext cx="4569610" cy="1363176"/>
            </a:xfrm>
            <a:custGeom>
              <a:avLst/>
              <a:gdLst/>
              <a:ahLst/>
              <a:cxnLst/>
              <a:rect r="r" b="b" t="t" l="l"/>
              <a:pathLst>
                <a:path h="1363176" w="4569610">
                  <a:moveTo>
                    <a:pt x="0" y="0"/>
                  </a:moveTo>
                  <a:lnTo>
                    <a:pt x="4569610" y="0"/>
                  </a:lnTo>
                  <a:lnTo>
                    <a:pt x="4569610" y="1363176"/>
                  </a:lnTo>
                  <a:lnTo>
                    <a:pt x="0" y="1363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4D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7536" y="-148631"/>
            <a:ext cx="1868210" cy="6649166"/>
            <a:chOff x="0" y="0"/>
            <a:chExt cx="628681" cy="22375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8681" cy="2237545"/>
            </a:xfrm>
            <a:custGeom>
              <a:avLst/>
              <a:gdLst/>
              <a:ahLst/>
              <a:cxnLst/>
              <a:rect r="r" b="b" t="t" l="l"/>
              <a:pathLst>
                <a:path h="2237545" w="628681">
                  <a:moveTo>
                    <a:pt x="209674" y="2218476"/>
                  </a:moveTo>
                  <a:cubicBezTo>
                    <a:pt x="241904" y="2229990"/>
                    <a:pt x="278547" y="2237545"/>
                    <a:pt x="314510" y="2237545"/>
                  </a:cubicBezTo>
                  <a:cubicBezTo>
                    <a:pt x="350474" y="2237545"/>
                    <a:pt x="385080" y="2231068"/>
                    <a:pt x="416971" y="2219554"/>
                  </a:cubicBezTo>
                  <a:cubicBezTo>
                    <a:pt x="417651" y="2219195"/>
                    <a:pt x="418329" y="2219195"/>
                    <a:pt x="419007" y="2218836"/>
                  </a:cubicBezTo>
                  <a:cubicBezTo>
                    <a:pt x="538772" y="2172780"/>
                    <a:pt x="626985" y="2051166"/>
                    <a:pt x="628681" y="1877396"/>
                  </a:cubicBezTo>
                  <a:lnTo>
                    <a:pt x="628681" y="0"/>
                  </a:lnTo>
                  <a:lnTo>
                    <a:pt x="0" y="0"/>
                  </a:lnTo>
                  <a:lnTo>
                    <a:pt x="0" y="1876002"/>
                  </a:lnTo>
                  <a:cubicBezTo>
                    <a:pt x="1696" y="2051885"/>
                    <a:pt x="88551" y="2173500"/>
                    <a:pt x="209674" y="2218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8681" cy="215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60991" y="5655880"/>
            <a:ext cx="7197038" cy="4049533"/>
          </a:xfrm>
          <a:custGeom>
            <a:avLst/>
            <a:gdLst/>
            <a:ahLst/>
            <a:cxnLst/>
            <a:rect r="r" b="b" t="t" l="l"/>
            <a:pathLst>
              <a:path h="4049533" w="7197038">
                <a:moveTo>
                  <a:pt x="0" y="0"/>
                </a:moveTo>
                <a:lnTo>
                  <a:pt x="7197038" y="0"/>
                </a:lnTo>
                <a:lnTo>
                  <a:pt x="7197038" y="4049534"/>
                </a:lnTo>
                <a:lnTo>
                  <a:pt x="0" y="404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43136" y="2263955"/>
            <a:ext cx="17888291" cy="3951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26"/>
              </a:lnSpc>
            </a:pPr>
            <a:r>
              <a:rPr lang="en-US" b="true" sz="11304" spc="-452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ORAÇÃO </a:t>
            </a:r>
          </a:p>
          <a:p>
            <a:pPr algn="l" marL="0" indent="0" lvl="0">
              <a:lnSpc>
                <a:spcPts val="15826"/>
              </a:lnSpc>
            </a:pPr>
            <a:r>
              <a:rPr lang="en-US" b="true" sz="11304" spc="-452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DO JUBILEU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71102" y="487870"/>
            <a:ext cx="17029174" cy="9396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9208" indent="-429604" lvl="1">
              <a:lnSpc>
                <a:spcPts val="3860"/>
              </a:lnSpc>
              <a:buFont typeface="Arial"/>
              <a:buChar char="•"/>
            </a:pP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 de setembro – Jubileu dos Migrantes e Refugiados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 |</a:t>
            </a: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SDPMT | Local a designar</a:t>
            </a:r>
          </a:p>
          <a:p>
            <a:pPr algn="l">
              <a:lnSpc>
                <a:spcPts val="3860"/>
              </a:lnSpc>
            </a:pPr>
          </a:p>
          <a:p>
            <a:pPr algn="l" marL="859208" indent="-429604" lvl="1">
              <a:lnSpc>
                <a:spcPts val="3860"/>
              </a:lnSpc>
              <a:buFont typeface="Arial"/>
              <a:buChar char="•"/>
            </a:pPr>
            <a:r>
              <a:rPr lang="en-US" b="true" sz="3979">
                <a:solidFill>
                  <a:srgbClr val="0AB1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 outubro</a:t>
            </a:r>
            <a:r>
              <a:rPr lang="en-US" b="true" sz="3979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– Jubileu dos Acólitos</a:t>
            </a: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| SDA | Local a designar</a:t>
            </a:r>
          </a:p>
          <a:p>
            <a:pPr algn="l">
              <a:lnSpc>
                <a:spcPts val="3860"/>
              </a:lnSpc>
            </a:pPr>
          </a:p>
          <a:p>
            <a:pPr algn="l" marL="859208" indent="-429604" lvl="1">
              <a:lnSpc>
                <a:spcPts val="3860"/>
              </a:lnSpc>
              <a:buFont typeface="Arial"/>
              <a:buChar char="•"/>
            </a:pP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 e 19 setembro – Jubileu do mundo missionário 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| SDPM | Local a designar</a:t>
            </a:r>
          </a:p>
          <a:p>
            <a:pPr algn="l">
              <a:lnSpc>
                <a:spcPts val="3860"/>
              </a:lnSpc>
            </a:pPr>
          </a:p>
          <a:p>
            <a:pPr algn="l" marL="859208" indent="-429604" lvl="1">
              <a:lnSpc>
                <a:spcPts val="3860"/>
              </a:lnSpc>
              <a:buFont typeface="Arial"/>
              <a:buChar char="•"/>
            </a:pPr>
            <a:r>
              <a:rPr lang="en-US" b="true" sz="3979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 de novembro – Jubileu do mundo educativo</a:t>
            </a: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| SDERMC | Local a designar </a:t>
            </a:r>
          </a:p>
          <a:p>
            <a:pPr algn="l">
              <a:lnSpc>
                <a:spcPts val="3860"/>
              </a:lnSpc>
            </a:pPr>
          </a:p>
          <a:p>
            <a:pPr algn="l" marL="859208" indent="-429604" lvl="1">
              <a:lnSpc>
                <a:spcPts val="3860"/>
              </a:lnSpc>
              <a:buFont typeface="Arial"/>
              <a:buChar char="•"/>
            </a:pPr>
            <a:r>
              <a:rPr lang="en-US" b="true" sz="3979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 de novembro: Jubileu dos Pobres | Jubileu da Ação Social</a:t>
            </a: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| SDPSC | Local a designar</a:t>
            </a:r>
          </a:p>
          <a:p>
            <a:pPr algn="l">
              <a:lnSpc>
                <a:spcPts val="3860"/>
              </a:lnSpc>
            </a:pPr>
          </a:p>
          <a:p>
            <a:pPr algn="l" marL="859208" indent="-429604" lvl="1">
              <a:lnSpc>
                <a:spcPts val="3860"/>
              </a:lnSpc>
              <a:buFont typeface="Arial"/>
              <a:buChar char="•"/>
            </a:pP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22 e 23 de novembro – Jubileu dos Jovens 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| SDPJ</a:t>
            </a:r>
          </a:p>
          <a:p>
            <a:pPr algn="l">
              <a:lnSpc>
                <a:spcPts val="3860"/>
              </a:lnSpc>
            </a:pPr>
          </a:p>
          <a:p>
            <a:pPr algn="l" marL="859208" indent="-429604" lvl="1">
              <a:lnSpc>
                <a:spcPts val="3860"/>
              </a:lnSpc>
              <a:buFont typeface="Arial"/>
              <a:buChar char="•"/>
            </a:pPr>
            <a:r>
              <a:rPr lang="en-US" b="true" sz="3979">
                <a:solidFill>
                  <a:srgbClr val="0AB0B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 de novembro – Jubileu dos Coros litúrgicos e ministros da música</a:t>
            </a:r>
            <a:r>
              <a:rPr lang="en-US" b="true" sz="3979">
                <a:solidFill>
                  <a:srgbClr val="41758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9">
                <a:solidFill>
                  <a:srgbClr val="41758C"/>
                </a:solidFill>
                <a:latin typeface="Open Sans"/>
                <a:ea typeface="Open Sans"/>
                <a:cs typeface="Open Sans"/>
                <a:sym typeface="Open Sans"/>
              </a:rPr>
              <a:t>| SDPML | Local a designar</a:t>
            </a:r>
          </a:p>
          <a:p>
            <a:pPr algn="l">
              <a:lnSpc>
                <a:spcPts val="5819"/>
              </a:lnSpc>
              <a:spcBef>
                <a:spcPct val="0"/>
              </a:spcBef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14463312" y="8999941"/>
            <a:ext cx="3436964" cy="820524"/>
            <a:chOff x="0" y="0"/>
            <a:chExt cx="4582619" cy="10940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813274" y="0"/>
              <a:ext cx="1769345" cy="1094033"/>
            </a:xfrm>
            <a:custGeom>
              <a:avLst/>
              <a:gdLst/>
              <a:ahLst/>
              <a:cxnLst/>
              <a:rect r="r" b="b" t="t" l="l"/>
              <a:pathLst>
                <a:path h="1094033" w="1769345">
                  <a:moveTo>
                    <a:pt x="0" y="0"/>
                  </a:moveTo>
                  <a:lnTo>
                    <a:pt x="1769345" y="0"/>
                  </a:lnTo>
                  <a:lnTo>
                    <a:pt x="1769345" y="1094033"/>
                  </a:lnTo>
                  <a:lnTo>
                    <a:pt x="0" y="1094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99202"/>
              <a:ext cx="3334850" cy="994830"/>
            </a:xfrm>
            <a:custGeom>
              <a:avLst/>
              <a:gdLst/>
              <a:ahLst/>
              <a:cxnLst/>
              <a:rect r="r" b="b" t="t" l="l"/>
              <a:pathLst>
                <a:path h="994830" w="3334850">
                  <a:moveTo>
                    <a:pt x="0" y="0"/>
                  </a:moveTo>
                  <a:lnTo>
                    <a:pt x="3334850" y="0"/>
                  </a:lnTo>
                  <a:lnTo>
                    <a:pt x="3334850" y="994831"/>
                  </a:lnTo>
                  <a:lnTo>
                    <a:pt x="0" y="994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87117" y="-1068103"/>
            <a:ext cx="13070001" cy="1307000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855145" y="1449108"/>
            <a:ext cx="11361986" cy="5553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2"/>
              </a:lnSpc>
            </a:pPr>
            <a:r>
              <a:rPr lang="en-US" b="true" sz="7502" spc="-300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 INTENSIFICAR </a:t>
            </a:r>
          </a:p>
          <a:p>
            <a:pPr algn="ctr">
              <a:lnSpc>
                <a:spcPts val="7202"/>
              </a:lnSpc>
            </a:pPr>
            <a:r>
              <a:rPr lang="en-US" b="true" sz="7502" spc="-300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PROCESSO SINODAL </a:t>
            </a:r>
          </a:p>
          <a:p>
            <a:pPr algn="ctr">
              <a:lnSpc>
                <a:spcPts val="7202"/>
              </a:lnSpc>
            </a:pPr>
            <a:r>
              <a:rPr lang="en-US" b="true" sz="7502" spc="-300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DESENHAR </a:t>
            </a:r>
          </a:p>
          <a:p>
            <a:pPr algn="ctr">
              <a:lnSpc>
                <a:spcPts val="7202"/>
              </a:lnSpc>
            </a:pPr>
            <a:r>
              <a:rPr lang="en-US" b="true" sz="7502" spc="-300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IGREJA SINODAL</a:t>
            </a:r>
            <a:r>
              <a:rPr lang="en-US" b="true" sz="7502" spc="-300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  <a:p>
            <a:pPr algn="ctr">
              <a:lnSpc>
                <a:spcPts val="7202"/>
              </a:lnSpc>
            </a:pPr>
            <a:r>
              <a:rPr lang="en-US" b="true" sz="7502" spc="-300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que Deus sonha </a:t>
            </a:r>
          </a:p>
          <a:p>
            <a:pPr algn="ctr" marL="0" indent="0" lvl="0">
              <a:lnSpc>
                <a:spcPts val="7202"/>
              </a:lnSpc>
              <a:spcBef>
                <a:spcPct val="0"/>
              </a:spcBef>
            </a:pPr>
            <a:r>
              <a:rPr lang="en-US" b="true" sz="7502" spc="-300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o Porto.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326385" y="8249734"/>
            <a:ext cx="3056664" cy="1890016"/>
          </a:xfrm>
          <a:custGeom>
            <a:avLst/>
            <a:gdLst/>
            <a:ahLst/>
            <a:cxnLst/>
            <a:rect r="r" b="b" t="t" l="l"/>
            <a:pathLst>
              <a:path h="1890016" w="3056664">
                <a:moveTo>
                  <a:pt x="0" y="0"/>
                </a:moveTo>
                <a:lnTo>
                  <a:pt x="3056664" y="0"/>
                </a:lnTo>
                <a:lnTo>
                  <a:pt x="3056664" y="1890016"/>
                </a:lnTo>
                <a:lnTo>
                  <a:pt x="0" y="189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63410" y="8335423"/>
            <a:ext cx="5761180" cy="1718637"/>
          </a:xfrm>
          <a:custGeom>
            <a:avLst/>
            <a:gdLst/>
            <a:ahLst/>
            <a:cxnLst/>
            <a:rect r="r" b="b" t="t" l="l"/>
            <a:pathLst>
              <a:path h="1718637" w="5761180">
                <a:moveTo>
                  <a:pt x="0" y="0"/>
                </a:moveTo>
                <a:lnTo>
                  <a:pt x="5761180" y="0"/>
                </a:lnTo>
                <a:lnTo>
                  <a:pt x="5761180" y="1718637"/>
                </a:lnTo>
                <a:lnTo>
                  <a:pt x="0" y="1718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27112" y="8101058"/>
            <a:ext cx="2396322" cy="1672979"/>
          </a:xfrm>
          <a:custGeom>
            <a:avLst/>
            <a:gdLst/>
            <a:ahLst/>
            <a:cxnLst/>
            <a:rect r="r" b="b" t="t" l="l"/>
            <a:pathLst>
              <a:path h="1672979" w="2396322">
                <a:moveTo>
                  <a:pt x="0" y="0"/>
                </a:moveTo>
                <a:lnTo>
                  <a:pt x="2396322" y="0"/>
                </a:lnTo>
                <a:lnTo>
                  <a:pt x="2396322" y="1672979"/>
                </a:lnTo>
                <a:lnTo>
                  <a:pt x="0" y="1672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6737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65C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481092" y="-2918856"/>
            <a:ext cx="16721072" cy="1672107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-215402" y="1486294"/>
            <a:ext cx="14201183" cy="7901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52922" indent="-526461" lvl="1">
              <a:lnSpc>
                <a:spcPts val="5949"/>
              </a:lnSpc>
              <a:buFont typeface="Arial"/>
              <a:buChar char="•"/>
            </a:pPr>
            <a:r>
              <a:rPr lang="en-US" b="true" sz="4876" spc="-195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Apurar, com mais clareza, </a:t>
            </a:r>
          </a:p>
          <a:p>
            <a:pPr algn="l">
              <a:lnSpc>
                <a:spcPts val="5949"/>
              </a:lnSpc>
            </a:pP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    a meta do nosso caminho diocesano, </a:t>
            </a:r>
          </a:p>
          <a:p>
            <a:pPr algn="l">
              <a:lnSpc>
                <a:spcPts val="5949"/>
              </a:lnSpc>
            </a:pP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    </a:t>
            </a: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definir algumas prioridades, </a:t>
            </a:r>
          </a:p>
          <a:p>
            <a:pPr algn="l">
              <a:lnSpc>
                <a:spcPts val="5949"/>
              </a:lnSpc>
            </a:pP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    </a:t>
            </a: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concretizar opções pastorais realistas,  </a:t>
            </a:r>
          </a:p>
          <a:p>
            <a:pPr algn="l">
              <a:lnSpc>
                <a:spcPts val="5949"/>
              </a:lnSpc>
            </a:pP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    </a:t>
            </a: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a nossa Igreja do Porto, </a:t>
            </a:r>
          </a:p>
          <a:p>
            <a:pPr algn="l">
              <a:lnSpc>
                <a:spcPts val="5949"/>
              </a:lnSpc>
            </a:pP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    </a:t>
            </a: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nos alvores do segundo quartel  </a:t>
            </a:r>
          </a:p>
          <a:p>
            <a:pPr algn="l">
              <a:lnSpc>
                <a:spcPts val="5949"/>
              </a:lnSpc>
            </a:pP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    </a:t>
            </a:r>
            <a:r>
              <a:rPr lang="en-US" sz="4876" spc="-195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do século XXI.</a:t>
            </a:r>
          </a:p>
          <a:p>
            <a:pPr algn="l">
              <a:lnSpc>
                <a:spcPts val="5949"/>
              </a:lnSpc>
            </a:pPr>
          </a:p>
          <a:p>
            <a:pPr algn="l">
              <a:lnSpc>
                <a:spcPts val="5949"/>
              </a:lnSpc>
            </a:pPr>
          </a:p>
          <a:p>
            <a:pPr algn="l" marL="1052922" indent="-526461" lvl="1">
              <a:lnSpc>
                <a:spcPts val="5949"/>
              </a:lnSpc>
              <a:buFont typeface="Arial"/>
              <a:buChar char="•"/>
            </a:pPr>
            <a:r>
              <a:rPr lang="en-US" b="true" sz="4876" spc="-195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Edificar uma Igreja mais ministerial.</a:t>
            </a:r>
          </a:p>
          <a:p>
            <a:pPr algn="l">
              <a:lnSpc>
                <a:spcPts val="2768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4760904" y="9258300"/>
            <a:ext cx="3333234" cy="795760"/>
            <a:chOff x="0" y="0"/>
            <a:chExt cx="4444311" cy="10610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728367" y="0"/>
              <a:ext cx="1715945" cy="1061014"/>
            </a:xfrm>
            <a:custGeom>
              <a:avLst/>
              <a:gdLst/>
              <a:ahLst/>
              <a:cxnLst/>
              <a:rect r="r" b="b" t="t" l="l"/>
              <a:pathLst>
                <a:path h="1061014" w="1715945">
                  <a:moveTo>
                    <a:pt x="0" y="0"/>
                  </a:moveTo>
                  <a:lnTo>
                    <a:pt x="1715944" y="0"/>
                  </a:lnTo>
                  <a:lnTo>
                    <a:pt x="1715944" y="1061014"/>
                  </a:lnTo>
                  <a:lnTo>
                    <a:pt x="0" y="10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96208"/>
              <a:ext cx="3234201" cy="964806"/>
            </a:xfrm>
            <a:custGeom>
              <a:avLst/>
              <a:gdLst/>
              <a:ahLst/>
              <a:cxnLst/>
              <a:rect r="r" b="b" t="t" l="l"/>
              <a:pathLst>
                <a:path h="964806" w="3234201">
                  <a:moveTo>
                    <a:pt x="0" y="0"/>
                  </a:moveTo>
                  <a:lnTo>
                    <a:pt x="3234201" y="0"/>
                  </a:lnTo>
                  <a:lnTo>
                    <a:pt x="3234201" y="964806"/>
                  </a:lnTo>
                  <a:lnTo>
                    <a:pt x="0" y="964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110565">
            <a:off x="11123409" y="812661"/>
            <a:ext cx="7662714" cy="7241265"/>
          </a:xfrm>
          <a:custGeom>
            <a:avLst/>
            <a:gdLst/>
            <a:ahLst/>
            <a:cxnLst/>
            <a:rect r="r" b="b" t="t" l="l"/>
            <a:pathLst>
              <a:path h="7241265" w="7662714">
                <a:moveTo>
                  <a:pt x="0" y="0"/>
                </a:moveTo>
                <a:lnTo>
                  <a:pt x="7662714" y="0"/>
                </a:lnTo>
                <a:lnTo>
                  <a:pt x="7662714" y="7241265"/>
                </a:lnTo>
                <a:lnTo>
                  <a:pt x="0" y="7241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65C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760904" y="9258300"/>
            <a:ext cx="3333234" cy="795760"/>
            <a:chOff x="0" y="0"/>
            <a:chExt cx="4444311" cy="10610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728367" y="0"/>
              <a:ext cx="1715945" cy="1061014"/>
            </a:xfrm>
            <a:custGeom>
              <a:avLst/>
              <a:gdLst/>
              <a:ahLst/>
              <a:cxnLst/>
              <a:rect r="r" b="b" t="t" l="l"/>
              <a:pathLst>
                <a:path h="1061014" w="1715945">
                  <a:moveTo>
                    <a:pt x="0" y="0"/>
                  </a:moveTo>
                  <a:lnTo>
                    <a:pt x="1715944" y="0"/>
                  </a:lnTo>
                  <a:lnTo>
                    <a:pt x="1715944" y="1061014"/>
                  </a:lnTo>
                  <a:lnTo>
                    <a:pt x="0" y="10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96208"/>
              <a:ext cx="3234201" cy="964806"/>
            </a:xfrm>
            <a:custGeom>
              <a:avLst/>
              <a:gdLst/>
              <a:ahLst/>
              <a:cxnLst/>
              <a:rect r="r" b="b" t="t" l="l"/>
              <a:pathLst>
                <a:path h="964806" w="3234201">
                  <a:moveTo>
                    <a:pt x="0" y="0"/>
                  </a:moveTo>
                  <a:lnTo>
                    <a:pt x="3234201" y="0"/>
                  </a:lnTo>
                  <a:lnTo>
                    <a:pt x="3234201" y="964806"/>
                  </a:lnTo>
                  <a:lnTo>
                    <a:pt x="0" y="964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495345" y="197521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79175" y="197521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34704" y="578710"/>
            <a:ext cx="14201183" cy="880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5"/>
              </a:lnSpc>
            </a:pPr>
            <a:r>
              <a:rPr lang="en-US" b="true" sz="5676" spc="-22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23 AÇÕES PASTORAIS: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211655" y="6594840"/>
            <a:ext cx="11096460" cy="1369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1"/>
              </a:lnSpc>
            </a:pPr>
            <a:r>
              <a:rPr lang="en-US" b="true" sz="4435" spc="-17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NO CAMPO </a:t>
            </a:r>
          </a:p>
          <a:p>
            <a:pPr algn="ctr">
              <a:lnSpc>
                <a:spcPts val="5411"/>
              </a:lnSpc>
            </a:pPr>
            <a:r>
              <a:rPr lang="en-US" b="true" sz="4435" spc="-17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DA SINODALIDADE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93975" y="6384451"/>
            <a:ext cx="11096460" cy="2055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1"/>
              </a:lnSpc>
            </a:pPr>
            <a:r>
              <a:rPr lang="en-US" b="true" sz="4435" spc="-17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NO CAMPO </a:t>
            </a:r>
          </a:p>
          <a:p>
            <a:pPr algn="ctr">
              <a:lnSpc>
                <a:spcPts val="5411"/>
              </a:lnSpc>
            </a:pPr>
            <a:r>
              <a:rPr lang="en-US" b="true" sz="4435" spc="-17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DA MINISTERIALIDADE </a:t>
            </a:r>
          </a:p>
          <a:p>
            <a:pPr algn="ctr">
              <a:lnSpc>
                <a:spcPts val="5411"/>
              </a:lnSpc>
            </a:pPr>
            <a:r>
              <a:rPr lang="en-US" b="true" sz="4435" spc="-177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DA IGREJA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0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87117" y="-1068103"/>
            <a:ext cx="13070001" cy="1307000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460126" y="2583270"/>
            <a:ext cx="9723983" cy="3620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46"/>
              </a:lnSpc>
            </a:pPr>
            <a:r>
              <a:rPr lang="en-US" b="true" sz="9735" spc="-389">
                <a:solidFill>
                  <a:srgbClr val="18366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3. PROMOVER</a:t>
            </a:r>
            <a:r>
              <a:rPr lang="en-US" b="true" sz="9735" spc="-389">
                <a:solidFill>
                  <a:srgbClr val="18366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  <a:p>
            <a:pPr algn="ctr">
              <a:lnSpc>
                <a:spcPts val="9346"/>
              </a:lnSpc>
            </a:pPr>
            <a:r>
              <a:rPr lang="en-US" b="true" sz="9735" spc="-389">
                <a:solidFill>
                  <a:srgbClr val="18366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uma cultura </a:t>
            </a:r>
          </a:p>
          <a:p>
            <a:pPr algn="ctr" marL="0" indent="0" lvl="0">
              <a:lnSpc>
                <a:spcPts val="9346"/>
              </a:lnSpc>
              <a:spcBef>
                <a:spcPct val="0"/>
              </a:spcBef>
            </a:pPr>
            <a:r>
              <a:rPr lang="en-US" b="true" sz="9735" spc="-389">
                <a:solidFill>
                  <a:srgbClr val="18366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do cuidado.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917121" y="7883078"/>
            <a:ext cx="3056664" cy="1890016"/>
          </a:xfrm>
          <a:custGeom>
            <a:avLst/>
            <a:gdLst/>
            <a:ahLst/>
            <a:cxnLst/>
            <a:rect r="r" b="b" t="t" l="l"/>
            <a:pathLst>
              <a:path h="1890016" w="3056664">
                <a:moveTo>
                  <a:pt x="0" y="0"/>
                </a:moveTo>
                <a:lnTo>
                  <a:pt x="3056664" y="0"/>
                </a:lnTo>
                <a:lnTo>
                  <a:pt x="3056664" y="1890016"/>
                </a:lnTo>
                <a:lnTo>
                  <a:pt x="0" y="189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65206" y="7883078"/>
            <a:ext cx="5761180" cy="1718637"/>
          </a:xfrm>
          <a:custGeom>
            <a:avLst/>
            <a:gdLst/>
            <a:ahLst/>
            <a:cxnLst/>
            <a:rect r="r" b="b" t="t" l="l"/>
            <a:pathLst>
              <a:path h="1718637" w="5761180">
                <a:moveTo>
                  <a:pt x="0" y="0"/>
                </a:moveTo>
                <a:lnTo>
                  <a:pt x="5761179" y="0"/>
                </a:lnTo>
                <a:lnTo>
                  <a:pt x="5761179" y="1718637"/>
                </a:lnTo>
                <a:lnTo>
                  <a:pt x="0" y="1718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1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11782" y="-1817772"/>
            <a:ext cx="16721072" cy="1672107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33769" y="1558227"/>
            <a:ext cx="14367112" cy="6446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07"/>
              </a:lnSpc>
            </a:pPr>
            <a:r>
              <a:rPr lang="en-US" sz="4933" spc="-19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Promover uma ética </a:t>
            </a:r>
          </a:p>
          <a:p>
            <a:pPr algn="l">
              <a:lnSpc>
                <a:spcPts val="6907"/>
              </a:lnSpc>
            </a:pPr>
            <a:r>
              <a:rPr lang="en-US" sz="4933" spc="-19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 uma cultura do cuidado, </a:t>
            </a:r>
          </a:p>
          <a:p>
            <a:pPr algn="l">
              <a:lnSpc>
                <a:spcPts val="6907"/>
              </a:lnSpc>
            </a:pPr>
            <a:r>
              <a:rPr lang="en-US" sz="4933" spc="-19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especialmente em alguns âmbitos, </a:t>
            </a:r>
          </a:p>
          <a:p>
            <a:pPr algn="l">
              <a:lnSpc>
                <a:spcPts val="6907"/>
              </a:lnSpc>
            </a:pPr>
            <a:r>
              <a:rPr lang="en-US" sz="4933" spc="-19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desde o cuidado da vida humana, </a:t>
            </a:r>
          </a:p>
          <a:p>
            <a:pPr algn="l">
              <a:lnSpc>
                <a:spcPts val="6907"/>
              </a:lnSpc>
            </a:pPr>
            <a:r>
              <a:rPr lang="en-US" sz="4933" spc="-19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passando pelo cuidado dos pobres e frágeis, </a:t>
            </a:r>
          </a:p>
          <a:p>
            <a:pPr algn="l">
              <a:lnSpc>
                <a:spcPts val="6907"/>
              </a:lnSpc>
            </a:pPr>
            <a:r>
              <a:rPr lang="en-US" sz="4933" spc="-19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sem esquecer o cuidado integral de si mesmo </a:t>
            </a:r>
          </a:p>
          <a:p>
            <a:pPr algn="l">
              <a:lnSpc>
                <a:spcPts val="6907"/>
              </a:lnSpc>
            </a:pPr>
            <a:r>
              <a:rPr lang="en-US" sz="4933" spc="-197" b="true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 o Cuidado da Casa Comum.</a:t>
            </a:r>
          </a:p>
          <a:p>
            <a:pPr algn="l" marL="0" indent="0" lvl="0">
              <a:lnSpc>
                <a:spcPts val="2203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209290" y="4383767"/>
            <a:ext cx="4010336" cy="4317993"/>
          </a:xfrm>
          <a:custGeom>
            <a:avLst/>
            <a:gdLst/>
            <a:ahLst/>
            <a:cxnLst/>
            <a:rect r="r" b="b" t="t" l="l"/>
            <a:pathLst>
              <a:path h="4317993" w="4010336">
                <a:moveTo>
                  <a:pt x="0" y="0"/>
                </a:moveTo>
                <a:lnTo>
                  <a:pt x="4010336" y="0"/>
                </a:lnTo>
                <a:lnTo>
                  <a:pt x="4010336" y="4317993"/>
                </a:lnTo>
                <a:lnTo>
                  <a:pt x="0" y="4317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13763" y="0"/>
            <a:ext cx="6974237" cy="4114800"/>
          </a:xfrm>
          <a:custGeom>
            <a:avLst/>
            <a:gdLst/>
            <a:ahLst/>
            <a:cxnLst/>
            <a:rect r="r" b="b" t="t" l="l"/>
            <a:pathLst>
              <a:path h="4114800" w="6974237">
                <a:moveTo>
                  <a:pt x="0" y="0"/>
                </a:moveTo>
                <a:lnTo>
                  <a:pt x="6974237" y="0"/>
                </a:lnTo>
                <a:lnTo>
                  <a:pt x="69742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04916">
            <a:off x="5364849" y="5926915"/>
            <a:ext cx="5287055" cy="5287055"/>
          </a:xfrm>
          <a:custGeom>
            <a:avLst/>
            <a:gdLst/>
            <a:ahLst/>
            <a:cxnLst/>
            <a:rect r="r" b="b" t="t" l="l"/>
            <a:pathLst>
              <a:path h="5287055" w="5287055">
                <a:moveTo>
                  <a:pt x="0" y="0"/>
                </a:moveTo>
                <a:lnTo>
                  <a:pt x="5287055" y="0"/>
                </a:lnTo>
                <a:lnTo>
                  <a:pt x="5287055" y="5287055"/>
                </a:lnTo>
                <a:lnTo>
                  <a:pt x="0" y="5287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417437" y="9096221"/>
            <a:ext cx="3267956" cy="856222"/>
            <a:chOff x="0" y="0"/>
            <a:chExt cx="4357275" cy="11416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510953" y="0"/>
              <a:ext cx="1846321" cy="1141629"/>
            </a:xfrm>
            <a:custGeom>
              <a:avLst/>
              <a:gdLst/>
              <a:ahLst/>
              <a:cxnLst/>
              <a:rect r="r" b="b" t="t" l="l"/>
              <a:pathLst>
                <a:path h="1141629" w="1846321">
                  <a:moveTo>
                    <a:pt x="0" y="0"/>
                  </a:moveTo>
                  <a:lnTo>
                    <a:pt x="1846322" y="0"/>
                  </a:lnTo>
                  <a:lnTo>
                    <a:pt x="1846322" y="1141629"/>
                  </a:lnTo>
                  <a:lnTo>
                    <a:pt x="0" y="114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946" t="0" r="-4946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45718"/>
              <a:ext cx="2850002" cy="850194"/>
            </a:xfrm>
            <a:custGeom>
              <a:avLst/>
              <a:gdLst/>
              <a:ahLst/>
              <a:cxnLst/>
              <a:rect r="r" b="b" t="t" l="l"/>
              <a:pathLst>
                <a:path h="850194" w="2850002">
                  <a:moveTo>
                    <a:pt x="0" y="0"/>
                  </a:moveTo>
                  <a:lnTo>
                    <a:pt x="2850002" y="0"/>
                  </a:lnTo>
                  <a:lnTo>
                    <a:pt x="2850002" y="850194"/>
                  </a:lnTo>
                  <a:lnTo>
                    <a:pt x="0" y="850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00901" r="0" b="-134316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5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22557" y="8722374"/>
            <a:ext cx="4636743" cy="1214852"/>
            <a:chOff x="0" y="0"/>
            <a:chExt cx="6182324" cy="16198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562669" y="0"/>
              <a:ext cx="2619655" cy="1619802"/>
            </a:xfrm>
            <a:custGeom>
              <a:avLst/>
              <a:gdLst/>
              <a:ahLst/>
              <a:cxnLst/>
              <a:rect r="r" b="b" t="t" l="l"/>
              <a:pathLst>
                <a:path h="1619802" w="2619655">
                  <a:moveTo>
                    <a:pt x="0" y="0"/>
                  </a:moveTo>
                  <a:lnTo>
                    <a:pt x="2619655" y="0"/>
                  </a:lnTo>
                  <a:lnTo>
                    <a:pt x="2619655" y="1619802"/>
                  </a:lnTo>
                  <a:lnTo>
                    <a:pt x="0" y="1619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206752"/>
              <a:ext cx="4043729" cy="1206298"/>
            </a:xfrm>
            <a:custGeom>
              <a:avLst/>
              <a:gdLst/>
              <a:ahLst/>
              <a:cxnLst/>
              <a:rect r="r" b="b" t="t" l="l"/>
              <a:pathLst>
                <a:path h="1206298" w="4043729">
                  <a:moveTo>
                    <a:pt x="0" y="0"/>
                  </a:moveTo>
                  <a:lnTo>
                    <a:pt x="4043729" y="0"/>
                  </a:lnTo>
                  <a:lnTo>
                    <a:pt x="4043729" y="1206298"/>
                  </a:lnTo>
                  <a:lnTo>
                    <a:pt x="0" y="1206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772358" y="3325445"/>
            <a:ext cx="10285958" cy="5551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 É POSSÍVEL </a:t>
            </a:r>
          </a:p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ORGANIZAR </a:t>
            </a:r>
          </a:p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OU PROGRAMAR </a:t>
            </a:r>
          </a:p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ESPERANÇA?</a:t>
            </a:r>
          </a:p>
          <a:p>
            <a:pPr algn="l" marL="0" indent="0" lvl="0">
              <a:lnSpc>
                <a:spcPts val="866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1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01175" y="3118498"/>
            <a:ext cx="12908695" cy="438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78"/>
              </a:lnSpc>
            </a:pPr>
            <a:r>
              <a:rPr lang="en-US" b="true" sz="4270" spc="-170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próximo Jubileu poderá́ favorecer imenso a recomposição dum clima de esperança e confiança, como sinal de um renovado renascimento do qual todos sentimos a urgência. Por isso escolhi o lema Peregrinos de esperança. </a:t>
            </a:r>
          </a:p>
          <a:p>
            <a:pPr algn="l" marL="0" indent="0" lvl="0">
              <a:lnSpc>
                <a:spcPts val="4099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28264" y="2227610"/>
            <a:ext cx="4527978" cy="4114800"/>
          </a:xfrm>
          <a:custGeom>
            <a:avLst/>
            <a:gdLst/>
            <a:ahLst/>
            <a:cxnLst/>
            <a:rect r="r" b="b" t="t" l="l"/>
            <a:pathLst>
              <a:path h="4114800" w="4527978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38295" y="-2958472"/>
            <a:ext cx="3449705" cy="11403983"/>
          </a:xfrm>
          <a:custGeom>
            <a:avLst/>
            <a:gdLst/>
            <a:ahLst/>
            <a:cxnLst/>
            <a:rect r="r" b="b" t="t" l="l"/>
            <a:pathLst>
              <a:path h="11403983" w="3449705">
                <a:moveTo>
                  <a:pt x="0" y="0"/>
                </a:moveTo>
                <a:lnTo>
                  <a:pt x="3449705" y="0"/>
                </a:lnTo>
                <a:lnTo>
                  <a:pt x="3449705" y="11403983"/>
                </a:lnTo>
                <a:lnTo>
                  <a:pt x="0" y="11403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609869" y="6342410"/>
            <a:ext cx="3233517" cy="4206201"/>
          </a:xfrm>
          <a:custGeom>
            <a:avLst/>
            <a:gdLst/>
            <a:ahLst/>
            <a:cxnLst/>
            <a:rect r="r" b="b" t="t" l="l"/>
            <a:pathLst>
              <a:path h="4206201" w="3233517">
                <a:moveTo>
                  <a:pt x="3233517" y="0"/>
                </a:moveTo>
                <a:lnTo>
                  <a:pt x="0" y="0"/>
                </a:lnTo>
                <a:lnTo>
                  <a:pt x="0" y="4206201"/>
                </a:lnTo>
                <a:lnTo>
                  <a:pt x="3233517" y="4206201"/>
                </a:lnTo>
                <a:lnTo>
                  <a:pt x="3233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53351" y="7567823"/>
            <a:ext cx="7770216" cy="877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98"/>
              </a:lnSpc>
            </a:pPr>
            <a:r>
              <a:rPr lang="en-US" sz="2570" spc="-102">
                <a:solidFill>
                  <a:srgbClr val="FEFEFE"/>
                </a:solidFill>
                <a:latin typeface="Charlevoix"/>
                <a:ea typeface="Charlevoix"/>
                <a:cs typeface="Charlevoix"/>
                <a:sym typeface="Charlevoix"/>
              </a:rPr>
              <a:t>Papa Francisco, </a:t>
            </a:r>
          </a:p>
          <a:p>
            <a:pPr algn="just" marL="0" indent="0" lvl="0">
              <a:lnSpc>
                <a:spcPts val="3598"/>
              </a:lnSpc>
              <a:spcBef>
                <a:spcPct val="0"/>
              </a:spcBef>
            </a:pPr>
            <a:r>
              <a:rPr lang="en-US" sz="2570" spc="-102">
                <a:solidFill>
                  <a:srgbClr val="FEFEFE"/>
                </a:solidFill>
                <a:latin typeface="Charlevoix"/>
                <a:ea typeface="Charlevoix"/>
                <a:cs typeface="Charlevoix"/>
                <a:sym typeface="Charlevoix"/>
              </a:rPr>
              <a:t>Carta ao Arcebispo Fisichela, 11.02.2022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7090" y="933450"/>
            <a:ext cx="9988600" cy="786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425"/>
              </a:lnSpc>
              <a:spcBef>
                <a:spcPct val="0"/>
              </a:spcBef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2.1 REANIMAR A ESPERANÇA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1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15687" y="-321224"/>
            <a:ext cx="8234634" cy="10608224"/>
          </a:xfrm>
          <a:custGeom>
            <a:avLst/>
            <a:gdLst/>
            <a:ahLst/>
            <a:cxnLst/>
            <a:rect r="r" b="b" t="t" l="l"/>
            <a:pathLst>
              <a:path h="10608224" w="8234634">
                <a:moveTo>
                  <a:pt x="0" y="0"/>
                </a:moveTo>
                <a:lnTo>
                  <a:pt x="8234633" y="0"/>
                </a:lnTo>
                <a:lnTo>
                  <a:pt x="8234633" y="10608224"/>
                </a:lnTo>
                <a:lnTo>
                  <a:pt x="0" y="10608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88761" y="1368514"/>
            <a:ext cx="13874136" cy="4715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25"/>
              </a:lnSpc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Como poderíamos nós viver sem esperança? </a:t>
            </a:r>
          </a:p>
          <a:p>
            <a:pPr algn="just">
              <a:lnSpc>
                <a:spcPts val="6425"/>
              </a:lnSpc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esperança é o sal da quotidianidade. </a:t>
            </a:r>
          </a:p>
          <a:p>
            <a:pPr algn="just">
              <a:lnSpc>
                <a:spcPts val="6425"/>
              </a:lnSpc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É “a virtude da vida quotidiana, </a:t>
            </a:r>
          </a:p>
          <a:p>
            <a:pPr algn="just">
              <a:lnSpc>
                <a:spcPts val="6425"/>
              </a:lnSpc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na qual se faz o possível </a:t>
            </a:r>
          </a:p>
          <a:p>
            <a:pPr algn="just">
              <a:lnSpc>
                <a:spcPts val="6425"/>
              </a:lnSpc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 se confia a Deus o impossível” (K. Rhaner)</a:t>
            </a:r>
          </a:p>
          <a:p>
            <a:pPr algn="l" marL="0" indent="0" lvl="0">
              <a:lnSpc>
                <a:spcPts val="4405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80440" y="388807"/>
            <a:ext cx="4527978" cy="4114800"/>
          </a:xfrm>
          <a:custGeom>
            <a:avLst/>
            <a:gdLst/>
            <a:ahLst/>
            <a:cxnLst/>
            <a:rect r="r" b="b" t="t" l="l"/>
            <a:pathLst>
              <a:path h="4114800" w="4527978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88761" y="5825270"/>
            <a:ext cx="3703320" cy="4114800"/>
          </a:xfrm>
          <a:custGeom>
            <a:avLst/>
            <a:gdLst/>
            <a:ahLst/>
            <a:cxnLst/>
            <a:rect r="r" b="b" t="t" l="l"/>
            <a:pathLst>
              <a:path h="4114800" w="370332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264230" y="6225603"/>
            <a:ext cx="7770216" cy="430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598"/>
              </a:lnSpc>
              <a:spcBef>
                <a:spcPct val="0"/>
              </a:spcBef>
            </a:pPr>
            <a:r>
              <a:rPr lang="en-US" sz="2570" spc="-102">
                <a:solidFill>
                  <a:srgbClr val="FEFEFE"/>
                </a:solidFill>
                <a:latin typeface="Charlevoix"/>
                <a:ea typeface="Charlevoix"/>
                <a:cs typeface="Charlevoix"/>
                <a:sym typeface="Charlevoix"/>
              </a:rPr>
              <a:t>Bispos do Porto, Pórtico ao PDP 2024-2025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BA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89764" y="2147675"/>
            <a:ext cx="7167415" cy="8262149"/>
          </a:xfrm>
          <a:custGeom>
            <a:avLst/>
            <a:gdLst/>
            <a:ahLst/>
            <a:cxnLst/>
            <a:rect r="r" b="b" t="t" l="l"/>
            <a:pathLst>
              <a:path h="8262149" w="7167415">
                <a:moveTo>
                  <a:pt x="0" y="0"/>
                </a:moveTo>
                <a:lnTo>
                  <a:pt x="7167414" y="0"/>
                </a:lnTo>
                <a:lnTo>
                  <a:pt x="7167414" y="8262149"/>
                </a:lnTo>
                <a:lnTo>
                  <a:pt x="0" y="8262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15981" y="3055885"/>
            <a:ext cx="15974349" cy="5913771"/>
            <a:chOff x="0" y="0"/>
            <a:chExt cx="21299132" cy="788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5964245" cy="2397974"/>
              <a:chOff x="0" y="0"/>
              <a:chExt cx="3153431" cy="47367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153431" cy="473674"/>
              </a:xfrm>
              <a:custGeom>
                <a:avLst/>
                <a:gdLst/>
                <a:ahLst/>
                <a:cxnLst/>
                <a:rect r="r" b="b" t="t" l="l"/>
                <a:pathLst>
                  <a:path h="473674" w="3153431">
                    <a:moveTo>
                      <a:pt x="0" y="0"/>
                    </a:moveTo>
                    <a:lnTo>
                      <a:pt x="3153431" y="0"/>
                    </a:lnTo>
                    <a:lnTo>
                      <a:pt x="3153431" y="473674"/>
                    </a:lnTo>
                    <a:lnTo>
                      <a:pt x="0" y="47367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47625"/>
                <a:ext cx="3153431" cy="52129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85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4756502"/>
              <a:ext cx="20610689" cy="1768980"/>
              <a:chOff x="0" y="0"/>
              <a:chExt cx="4071247" cy="349428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071247" cy="349428"/>
              </a:xfrm>
              <a:custGeom>
                <a:avLst/>
                <a:gdLst/>
                <a:ahLst/>
                <a:cxnLst/>
                <a:rect r="r" b="b" t="t" l="l"/>
                <a:pathLst>
                  <a:path h="349428" w="4071247">
                    <a:moveTo>
                      <a:pt x="0" y="0"/>
                    </a:moveTo>
                    <a:lnTo>
                      <a:pt x="4071247" y="0"/>
                    </a:lnTo>
                    <a:lnTo>
                      <a:pt x="4071247" y="349428"/>
                    </a:lnTo>
                    <a:lnTo>
                      <a:pt x="0" y="34942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47625"/>
                <a:ext cx="4071247" cy="3970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85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2710603"/>
              <a:ext cx="15964245" cy="1728399"/>
              <a:chOff x="0" y="0"/>
              <a:chExt cx="3153431" cy="34141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3153431" cy="341412"/>
              </a:xfrm>
              <a:custGeom>
                <a:avLst/>
                <a:gdLst/>
                <a:ahLst/>
                <a:cxnLst/>
                <a:rect r="r" b="b" t="t" l="l"/>
                <a:pathLst>
                  <a:path h="341412" w="3153431">
                    <a:moveTo>
                      <a:pt x="0" y="0"/>
                    </a:moveTo>
                    <a:lnTo>
                      <a:pt x="3153431" y="0"/>
                    </a:lnTo>
                    <a:lnTo>
                      <a:pt x="3153431" y="341412"/>
                    </a:lnTo>
                    <a:lnTo>
                      <a:pt x="0" y="3414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47625"/>
                <a:ext cx="3153431" cy="3890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85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313572" y="75942"/>
              <a:ext cx="20985560" cy="78090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5978"/>
                </a:lnSpc>
              </a:pPr>
              <a:r>
                <a:rPr lang="en-US" b="true" sz="4270" spc="-170">
                  <a:solidFill>
                    <a:srgbClr val="207243"/>
                  </a:solidFill>
                  <a:latin typeface="Charlevoix Bold"/>
                  <a:ea typeface="Charlevoix Bold"/>
                  <a:cs typeface="Charlevoix Bold"/>
                  <a:sym typeface="Charlevoix Bold"/>
                </a:rPr>
                <a:t>Um caminho feito de memória, </a:t>
              </a:r>
            </a:p>
            <a:p>
              <a:pPr algn="just">
                <a:lnSpc>
                  <a:spcPts val="5978"/>
                </a:lnSpc>
              </a:pPr>
              <a:r>
                <a:rPr lang="en-US" b="true" sz="4270" spc="-170">
                  <a:solidFill>
                    <a:srgbClr val="207243"/>
                  </a:solidFill>
                  <a:latin typeface="Charlevoix Bold"/>
                  <a:ea typeface="Charlevoix Bold"/>
                  <a:cs typeface="Charlevoix Bold"/>
                  <a:sym typeface="Charlevoix Bold"/>
                </a:rPr>
                <a:t>donde se parte, e de discernimento realista</a:t>
              </a:r>
            </a:p>
            <a:p>
              <a:pPr algn="just">
                <a:lnSpc>
                  <a:spcPts val="5978"/>
                </a:lnSpc>
              </a:pPr>
            </a:p>
            <a:p>
              <a:pPr algn="just">
                <a:lnSpc>
                  <a:spcPts val="5978"/>
                </a:lnSpc>
              </a:pPr>
              <a:r>
                <a:rPr lang="en-US" b="true" sz="4270" spc="-170">
                  <a:solidFill>
                    <a:srgbClr val="207243"/>
                  </a:solidFill>
                  <a:latin typeface="Charlevoix Bold"/>
                  <a:ea typeface="Charlevoix Bold"/>
                  <a:cs typeface="Charlevoix Bold"/>
                  <a:sym typeface="Charlevoix Bold"/>
                </a:rPr>
                <a:t>Um caminho feito em companhia</a:t>
              </a:r>
            </a:p>
            <a:p>
              <a:pPr algn="just">
                <a:lnSpc>
                  <a:spcPts val="5978"/>
                </a:lnSpc>
              </a:pPr>
            </a:p>
            <a:p>
              <a:pPr algn="just">
                <a:lnSpc>
                  <a:spcPts val="5978"/>
                </a:lnSpc>
              </a:pPr>
              <a:r>
                <a:rPr lang="en-US" b="true" sz="4270" spc="-170">
                  <a:solidFill>
                    <a:srgbClr val="207243"/>
                  </a:solidFill>
                  <a:latin typeface="Charlevoix Bold"/>
                  <a:ea typeface="Charlevoix Bold"/>
                  <a:cs typeface="Charlevoix Bold"/>
                  <a:sym typeface="Charlevoix Bold"/>
                </a:rPr>
                <a:t>U</a:t>
              </a:r>
              <a:r>
                <a:rPr lang="en-US" b="true" sz="4270" spc="-170">
                  <a:solidFill>
                    <a:srgbClr val="207243"/>
                  </a:solidFill>
                  <a:latin typeface="Charlevoix Bold"/>
                  <a:ea typeface="Charlevoix Bold"/>
                  <a:cs typeface="Charlevoix Bold"/>
                  <a:sym typeface="Charlevoix Bold"/>
                </a:rPr>
                <a:t>m caminho solidário, «Com todos e para o bem de todos» </a:t>
              </a:r>
            </a:p>
            <a:p>
              <a:pPr algn="just">
                <a:lnSpc>
                  <a:spcPts val="5978"/>
                </a:lnSpc>
              </a:pPr>
            </a:p>
            <a:p>
              <a:pPr algn="l" marL="0" indent="0" lvl="0">
                <a:lnSpc>
                  <a:spcPts val="40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882943" y="416051"/>
            <a:ext cx="13610391" cy="159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2.2 COM UMA PEDAGOGIA SINODAL: </a:t>
            </a:r>
          </a:p>
          <a:p>
            <a:pPr algn="ctr" marL="0" indent="0" lvl="0">
              <a:lnSpc>
                <a:spcPts val="6425"/>
              </a:lnSpc>
              <a:spcBef>
                <a:spcPct val="0"/>
              </a:spcBef>
            </a:pPr>
            <a:r>
              <a:rPr lang="en-US" b="true" sz="4589" spc="-183">
                <a:solidFill>
                  <a:srgbClr val="FEFEFE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COM TODOS E PARA O BEM DE TODOS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1148210" cy="3267116"/>
            <a:chOff x="0" y="0"/>
            <a:chExt cx="625881" cy="17808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5881" cy="1780882"/>
            </a:xfrm>
            <a:custGeom>
              <a:avLst/>
              <a:gdLst/>
              <a:ahLst/>
              <a:cxnLst/>
              <a:rect r="r" b="b" t="t" l="l"/>
              <a:pathLst>
                <a:path h="1780882" w="625881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4D84C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972365" y="511958"/>
            <a:ext cx="14681558" cy="914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Pai que estás nos céus,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fé que nos deste 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Teu Filho Jesus Cristo, nosso irmão,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 a chama de caridade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derramada nos nossos corações 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pelo Espírito Santo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despertem em nós a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bem-aventurada esperança</a:t>
            </a:r>
          </a:p>
          <a:p>
            <a:pPr algn="l">
              <a:lnSpc>
                <a:spcPts val="8031"/>
              </a:lnSpc>
              <a:spcBef>
                <a:spcPct val="0"/>
              </a:spcBef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 a vinda do teu Reino.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820433" y="8088896"/>
            <a:ext cx="3467567" cy="1951084"/>
          </a:xfrm>
          <a:custGeom>
            <a:avLst/>
            <a:gdLst/>
            <a:ahLst/>
            <a:cxnLst/>
            <a:rect r="r" b="b" t="t" l="l"/>
            <a:pathLst>
              <a:path h="1951084" w="3467567">
                <a:moveTo>
                  <a:pt x="0" y="0"/>
                </a:moveTo>
                <a:lnTo>
                  <a:pt x="3467567" y="0"/>
                </a:lnTo>
                <a:lnTo>
                  <a:pt x="3467567" y="1951084"/>
                </a:lnTo>
                <a:lnTo>
                  <a:pt x="0" y="1951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7FA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122276">
            <a:off x="10756811" y="3111631"/>
            <a:ext cx="6658588" cy="7377937"/>
          </a:xfrm>
          <a:custGeom>
            <a:avLst/>
            <a:gdLst/>
            <a:ahLst/>
            <a:cxnLst/>
            <a:rect r="r" b="b" t="t" l="l"/>
            <a:pathLst>
              <a:path h="7377937" w="6658588">
                <a:moveTo>
                  <a:pt x="0" y="0"/>
                </a:moveTo>
                <a:lnTo>
                  <a:pt x="6658588" y="0"/>
                </a:lnTo>
                <a:lnTo>
                  <a:pt x="6658588" y="7377937"/>
                </a:lnTo>
                <a:lnTo>
                  <a:pt x="0" y="7377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51498" y="3751730"/>
            <a:ext cx="20401225" cy="4020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72"/>
              </a:lnSpc>
            </a:pPr>
            <a:r>
              <a:rPr lang="en-US" b="true" sz="4623" spc="-184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nosso PDP aponta algumas </a:t>
            </a:r>
          </a:p>
          <a:p>
            <a:pPr algn="just">
              <a:lnSpc>
                <a:spcPts val="6472"/>
              </a:lnSpc>
            </a:pPr>
            <a:r>
              <a:rPr lang="en-US" b="true" sz="4623" spc="-184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ações pastorais, </a:t>
            </a:r>
          </a:p>
          <a:p>
            <a:pPr algn="just">
              <a:lnSpc>
                <a:spcPts val="6472"/>
              </a:lnSpc>
            </a:pPr>
            <a:r>
              <a:rPr lang="en-US" b="true" sz="4623" spc="-184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mais específicas e concretas, </a:t>
            </a:r>
          </a:p>
          <a:p>
            <a:pPr algn="just">
              <a:lnSpc>
                <a:spcPts val="6472"/>
              </a:lnSpc>
            </a:pPr>
            <a:r>
              <a:rPr lang="en-US" b="true" sz="4623" spc="-184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reanimar a esperança </a:t>
            </a:r>
          </a:p>
          <a:p>
            <a:pPr algn="just" marL="0" indent="0" lvl="0">
              <a:lnSpc>
                <a:spcPts val="6017"/>
              </a:lnSpc>
              <a:spcBef>
                <a:spcPct val="0"/>
              </a:spcBef>
            </a:pPr>
            <a:r>
              <a:rPr lang="en-US" sz="4298" spc="-171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(Cf. n.ºs 17 a 28)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93089" y="610622"/>
            <a:ext cx="13610391" cy="159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25"/>
              </a:lnSpc>
              <a:spcBef>
                <a:spcPct val="0"/>
              </a:spcBef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2.3 ALGUMAS PROPOSTAS CONCRETAS PARA REANIMAR A ESPERANÇA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998831" y="8889768"/>
            <a:ext cx="1964741" cy="1214852"/>
          </a:xfrm>
          <a:custGeom>
            <a:avLst/>
            <a:gdLst/>
            <a:ahLst/>
            <a:cxnLst/>
            <a:rect r="r" b="b" t="t" l="l"/>
            <a:pathLst>
              <a:path h="1214852" w="1964741">
                <a:moveTo>
                  <a:pt x="0" y="0"/>
                </a:moveTo>
                <a:lnTo>
                  <a:pt x="1964741" y="0"/>
                </a:lnTo>
                <a:lnTo>
                  <a:pt x="1964741" y="1214852"/>
                </a:lnTo>
                <a:lnTo>
                  <a:pt x="0" y="1214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46" t="0" r="-494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26829" y="9044832"/>
            <a:ext cx="3032796" cy="904724"/>
          </a:xfrm>
          <a:custGeom>
            <a:avLst/>
            <a:gdLst/>
            <a:ahLst/>
            <a:cxnLst/>
            <a:rect r="r" b="b" t="t" l="l"/>
            <a:pathLst>
              <a:path h="904724" w="3032796">
                <a:moveTo>
                  <a:pt x="0" y="0"/>
                </a:moveTo>
                <a:lnTo>
                  <a:pt x="3032796" y="0"/>
                </a:lnTo>
                <a:lnTo>
                  <a:pt x="3032796" y="904724"/>
                </a:lnTo>
                <a:lnTo>
                  <a:pt x="0" y="904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0901" r="0" b="-134316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BB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98831" y="8889768"/>
            <a:ext cx="1964741" cy="1214852"/>
          </a:xfrm>
          <a:custGeom>
            <a:avLst/>
            <a:gdLst/>
            <a:ahLst/>
            <a:cxnLst/>
            <a:rect r="r" b="b" t="t" l="l"/>
            <a:pathLst>
              <a:path h="1214852" w="1964741">
                <a:moveTo>
                  <a:pt x="0" y="0"/>
                </a:moveTo>
                <a:lnTo>
                  <a:pt x="1964741" y="0"/>
                </a:lnTo>
                <a:lnTo>
                  <a:pt x="1964741" y="1214852"/>
                </a:lnTo>
                <a:lnTo>
                  <a:pt x="0" y="1214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26829" y="9044832"/>
            <a:ext cx="3032796" cy="904724"/>
          </a:xfrm>
          <a:custGeom>
            <a:avLst/>
            <a:gdLst/>
            <a:ahLst/>
            <a:cxnLst/>
            <a:rect r="r" b="b" t="t" l="l"/>
            <a:pathLst>
              <a:path h="904724" w="3032796">
                <a:moveTo>
                  <a:pt x="0" y="0"/>
                </a:moveTo>
                <a:lnTo>
                  <a:pt x="3032796" y="0"/>
                </a:lnTo>
                <a:lnTo>
                  <a:pt x="3032796" y="904724"/>
                </a:lnTo>
                <a:lnTo>
                  <a:pt x="0" y="904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53831" y="3337871"/>
            <a:ext cx="16580337" cy="4491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9"/>
              </a:lnSpc>
              <a:spcBef>
                <a:spcPct val="0"/>
              </a:spcBef>
            </a:pPr>
            <a:r>
              <a:rPr lang="en-US" b="true" sz="4278" spc="-17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Que a dimensão espiritual do Jubileu, </a:t>
            </a:r>
          </a:p>
          <a:p>
            <a:pPr algn="l">
              <a:lnSpc>
                <a:spcPts val="5989"/>
              </a:lnSpc>
              <a:spcBef>
                <a:spcPct val="0"/>
              </a:spcBef>
            </a:pPr>
            <a:r>
              <a:rPr lang="en-US" b="true" sz="4278" spc="-17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que convida à conversão, </a:t>
            </a:r>
          </a:p>
          <a:p>
            <a:pPr algn="l">
              <a:lnSpc>
                <a:spcPts val="5989"/>
              </a:lnSpc>
              <a:spcBef>
                <a:spcPct val="0"/>
              </a:spcBef>
            </a:pPr>
            <a:r>
              <a:rPr lang="en-US" b="true" sz="4278" spc="-17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 combine com estes aspetos </a:t>
            </a:r>
          </a:p>
          <a:p>
            <a:pPr algn="l">
              <a:lnSpc>
                <a:spcPts val="5989"/>
              </a:lnSpc>
              <a:spcBef>
                <a:spcPct val="0"/>
              </a:spcBef>
            </a:pPr>
            <a:r>
              <a:rPr lang="en-US" b="true" sz="4278" spc="-17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fundamentais da vida social, </a:t>
            </a:r>
          </a:p>
          <a:p>
            <a:pPr algn="l">
              <a:lnSpc>
                <a:spcPts val="5989"/>
              </a:lnSpc>
              <a:spcBef>
                <a:spcPct val="0"/>
              </a:spcBef>
            </a:pPr>
            <a:r>
              <a:rPr lang="en-US" b="true" sz="4278" spc="-17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modo a constituir </a:t>
            </a:r>
          </a:p>
          <a:p>
            <a:pPr algn="l">
              <a:lnSpc>
                <a:spcPts val="5989"/>
              </a:lnSpc>
              <a:spcBef>
                <a:spcPct val="0"/>
              </a:spcBef>
            </a:pPr>
            <a:r>
              <a:rPr lang="en-US" b="true" sz="4278" spc="-17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uma unidade coerente. 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1777824" y="2208545"/>
            <a:ext cx="5927566" cy="8078455"/>
          </a:xfrm>
          <a:custGeom>
            <a:avLst/>
            <a:gdLst/>
            <a:ahLst/>
            <a:cxnLst/>
            <a:rect r="r" b="b" t="t" l="l"/>
            <a:pathLst>
              <a:path h="8078455" w="5927566">
                <a:moveTo>
                  <a:pt x="5927566" y="0"/>
                </a:moveTo>
                <a:lnTo>
                  <a:pt x="0" y="0"/>
                </a:lnTo>
                <a:lnTo>
                  <a:pt x="0" y="8078455"/>
                </a:lnTo>
                <a:lnTo>
                  <a:pt x="5927566" y="8078455"/>
                </a:lnTo>
                <a:lnTo>
                  <a:pt x="59275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93089" y="610622"/>
            <a:ext cx="13610391" cy="159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2.4. A DIMENSÃO ESPIRITUAL </a:t>
            </a:r>
          </a:p>
          <a:p>
            <a:pPr algn="ctr" marL="0" indent="0" lvl="0">
              <a:lnSpc>
                <a:spcPts val="6425"/>
              </a:lnSpc>
              <a:spcBef>
                <a:spcPct val="0"/>
              </a:spcBef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DEVE TER EXPRESSÃO SOCIAL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72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81994" y="8984536"/>
            <a:ext cx="3657537" cy="958294"/>
            <a:chOff x="0" y="0"/>
            <a:chExt cx="4876716" cy="1277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810290" y="0"/>
              <a:ext cx="2066426" cy="1277726"/>
            </a:xfrm>
            <a:custGeom>
              <a:avLst/>
              <a:gdLst/>
              <a:ahLst/>
              <a:cxnLst/>
              <a:rect r="r" b="b" t="t" l="l"/>
              <a:pathLst>
                <a:path h="1277726" w="2066426">
                  <a:moveTo>
                    <a:pt x="0" y="0"/>
                  </a:moveTo>
                  <a:lnTo>
                    <a:pt x="2066426" y="0"/>
                  </a:lnTo>
                  <a:lnTo>
                    <a:pt x="2066426" y="1277726"/>
                  </a:lnTo>
                  <a:lnTo>
                    <a:pt x="0" y="1277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63089"/>
              <a:ext cx="3189758" cy="951547"/>
            </a:xfrm>
            <a:custGeom>
              <a:avLst/>
              <a:gdLst/>
              <a:ahLst/>
              <a:cxnLst/>
              <a:rect r="r" b="b" t="t" l="l"/>
              <a:pathLst>
                <a:path h="951547" w="3189758">
                  <a:moveTo>
                    <a:pt x="0" y="0"/>
                  </a:moveTo>
                  <a:lnTo>
                    <a:pt x="3189758" y="0"/>
                  </a:lnTo>
                  <a:lnTo>
                    <a:pt x="3189758" y="951548"/>
                  </a:lnTo>
                  <a:lnTo>
                    <a:pt x="0" y="951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23396" y="2910376"/>
            <a:ext cx="14517196" cy="6553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Frente ao “pecado organizado”, 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não só anunciar mas também </a:t>
            </a:r>
          </a:p>
          <a:p>
            <a:pPr algn="l">
              <a:lnSpc>
                <a:spcPts val="5244"/>
              </a:lnSpc>
            </a:pP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“organizar a esperança”: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uma </a:t>
            </a: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esperança crucificada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uma</a:t>
            </a: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esperança lúcida</a:t>
            </a:r>
          </a:p>
          <a:p>
            <a:pPr algn="l">
              <a:lnSpc>
                <a:spcPts val="5244"/>
              </a:lnSpc>
            </a:pPr>
          </a:p>
          <a:p>
            <a:pPr algn="l">
              <a:lnSpc>
                <a:spcPts val="5244"/>
              </a:lnSpc>
            </a:pP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</a:t>
            </a: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esperança é inconformista </a:t>
            </a:r>
          </a:p>
          <a:p>
            <a:pPr algn="l">
              <a:lnSpc>
                <a:spcPts val="5244"/>
              </a:lnSpc>
            </a:pP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</a:t>
            </a: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esperança é solidária </a:t>
            </a:r>
          </a:p>
          <a:p>
            <a:pPr algn="l">
              <a:lnSpc>
                <a:spcPts val="5244"/>
              </a:lnSpc>
            </a:pP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</a:t>
            </a:r>
            <a:r>
              <a:rPr lang="en-US" sz="3745" spc="-149" b="true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esperança é criativa</a:t>
            </a:r>
          </a:p>
          <a:p>
            <a:pPr algn="l">
              <a:lnSpc>
                <a:spcPts val="5244"/>
              </a:lnSpc>
              <a:spcBef>
                <a:spcPct val="0"/>
              </a:spcBef>
            </a:pPr>
            <a:r>
              <a:rPr lang="en-US" b="true" sz="3745" spc="-149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</a:t>
            </a:r>
            <a:r>
              <a:rPr lang="en-US" b="true" sz="3745" spc="-149">
                <a:solidFill>
                  <a:srgbClr val="B8FFDD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pequenina esperança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3515967" y="917166"/>
            <a:ext cx="4105386" cy="8879580"/>
            <a:chOff x="0" y="0"/>
            <a:chExt cx="5473848" cy="11839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5670144"/>
              <a:ext cx="5473848" cy="6169296"/>
            </a:xfrm>
            <a:custGeom>
              <a:avLst/>
              <a:gdLst/>
              <a:ahLst/>
              <a:cxnLst/>
              <a:rect r="r" b="b" t="t" l="l"/>
              <a:pathLst>
                <a:path h="6169296" w="5473848">
                  <a:moveTo>
                    <a:pt x="0" y="0"/>
                  </a:moveTo>
                  <a:lnTo>
                    <a:pt x="5473848" y="0"/>
                  </a:lnTo>
                  <a:lnTo>
                    <a:pt x="5473848" y="6169296"/>
                  </a:lnTo>
                  <a:lnTo>
                    <a:pt x="0" y="6169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98669" y="0"/>
              <a:ext cx="4476613" cy="6441170"/>
            </a:xfrm>
            <a:custGeom>
              <a:avLst/>
              <a:gdLst/>
              <a:ahLst/>
              <a:cxnLst/>
              <a:rect r="r" b="b" t="t" l="l"/>
              <a:pathLst>
                <a:path h="6441170" w="4476613">
                  <a:moveTo>
                    <a:pt x="0" y="0"/>
                  </a:moveTo>
                  <a:lnTo>
                    <a:pt x="4476613" y="0"/>
                  </a:lnTo>
                  <a:lnTo>
                    <a:pt x="4476613" y="6441170"/>
                  </a:lnTo>
                  <a:lnTo>
                    <a:pt x="0" y="6441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230048" y="488881"/>
            <a:ext cx="13610391" cy="159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2.5. ORGANIZAR A ESPERANÇA: </a:t>
            </a:r>
          </a:p>
          <a:p>
            <a:pPr algn="ctr" marL="0" indent="0" lvl="0">
              <a:lnSpc>
                <a:spcPts val="6425"/>
              </a:lnSpc>
              <a:spcBef>
                <a:spcPct val="0"/>
              </a:spcBef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NÃO SE LIMITAR A ESPERAR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72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22676" y="426916"/>
            <a:ext cx="3657537" cy="958294"/>
            <a:chOff x="0" y="0"/>
            <a:chExt cx="4876716" cy="1277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810290" y="0"/>
              <a:ext cx="2066426" cy="1277726"/>
            </a:xfrm>
            <a:custGeom>
              <a:avLst/>
              <a:gdLst/>
              <a:ahLst/>
              <a:cxnLst/>
              <a:rect r="r" b="b" t="t" l="l"/>
              <a:pathLst>
                <a:path h="1277726" w="2066426">
                  <a:moveTo>
                    <a:pt x="0" y="0"/>
                  </a:moveTo>
                  <a:lnTo>
                    <a:pt x="2066426" y="0"/>
                  </a:lnTo>
                  <a:lnTo>
                    <a:pt x="2066426" y="1277726"/>
                  </a:lnTo>
                  <a:lnTo>
                    <a:pt x="0" y="1277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63089"/>
              <a:ext cx="3189758" cy="951547"/>
            </a:xfrm>
            <a:custGeom>
              <a:avLst/>
              <a:gdLst/>
              <a:ahLst/>
              <a:cxnLst/>
              <a:rect r="r" b="b" t="t" l="l"/>
              <a:pathLst>
                <a:path h="951547" w="3189758">
                  <a:moveTo>
                    <a:pt x="0" y="0"/>
                  </a:moveTo>
                  <a:lnTo>
                    <a:pt x="3189758" y="0"/>
                  </a:lnTo>
                  <a:lnTo>
                    <a:pt x="3189758" y="951548"/>
                  </a:lnTo>
                  <a:lnTo>
                    <a:pt x="0" y="951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687115" y="5143500"/>
            <a:ext cx="6115680" cy="5160105"/>
          </a:xfrm>
          <a:custGeom>
            <a:avLst/>
            <a:gdLst/>
            <a:ahLst/>
            <a:cxnLst/>
            <a:rect r="r" b="b" t="t" l="l"/>
            <a:pathLst>
              <a:path h="5160105" w="6115680">
                <a:moveTo>
                  <a:pt x="6115680" y="0"/>
                </a:moveTo>
                <a:lnTo>
                  <a:pt x="0" y="0"/>
                </a:lnTo>
                <a:lnTo>
                  <a:pt x="0" y="5160105"/>
                </a:lnTo>
                <a:lnTo>
                  <a:pt x="6115680" y="5160105"/>
                </a:lnTo>
                <a:lnTo>
                  <a:pt x="61156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490857" y="3102705"/>
            <a:ext cx="9797143" cy="7200900"/>
          </a:xfrm>
          <a:custGeom>
            <a:avLst/>
            <a:gdLst/>
            <a:ahLst/>
            <a:cxnLst/>
            <a:rect r="r" b="b" t="t" l="l"/>
            <a:pathLst>
              <a:path h="7200900" w="9797143">
                <a:moveTo>
                  <a:pt x="0" y="0"/>
                </a:moveTo>
                <a:lnTo>
                  <a:pt x="9797143" y="0"/>
                </a:lnTo>
                <a:lnTo>
                  <a:pt x="979714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14702" y="1195982"/>
            <a:ext cx="14517196" cy="3267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4"/>
              </a:lnSpc>
            </a:pP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“Não podemos limitar-nos a esperar, </a:t>
            </a:r>
          </a:p>
          <a:p>
            <a:pPr algn="l">
              <a:lnSpc>
                <a:spcPts val="5244"/>
              </a:lnSpc>
            </a:pP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devemos organizar a esperança”</a:t>
            </a: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 (+ Tonino Bello) 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traduzi-la diariamente em vida concreta 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nas relações humanas, </a:t>
            </a:r>
          </a:p>
          <a:p>
            <a:pPr algn="l">
              <a:lnSpc>
                <a:spcPts val="5244"/>
              </a:lnSpc>
              <a:spcBef>
                <a:spcPct val="0"/>
              </a:spcBef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no compromisso sociopolítico. 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B8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9312360"/>
            <a:ext cx="2812892" cy="736993"/>
            <a:chOff x="0" y="0"/>
            <a:chExt cx="3750522" cy="9826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161302" y="0"/>
              <a:ext cx="1589220" cy="982657"/>
            </a:xfrm>
            <a:custGeom>
              <a:avLst/>
              <a:gdLst/>
              <a:ahLst/>
              <a:cxnLst/>
              <a:rect r="r" b="b" t="t" l="l"/>
              <a:pathLst>
                <a:path h="982657" w="1589220">
                  <a:moveTo>
                    <a:pt x="0" y="0"/>
                  </a:moveTo>
                  <a:lnTo>
                    <a:pt x="1589220" y="0"/>
                  </a:lnTo>
                  <a:lnTo>
                    <a:pt x="1589220" y="982657"/>
                  </a:lnTo>
                  <a:lnTo>
                    <a:pt x="0" y="9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25426"/>
              <a:ext cx="2453138" cy="731804"/>
            </a:xfrm>
            <a:custGeom>
              <a:avLst/>
              <a:gdLst/>
              <a:ahLst/>
              <a:cxnLst/>
              <a:rect r="r" b="b" t="t" l="l"/>
              <a:pathLst>
                <a:path h="731804" w="2453138">
                  <a:moveTo>
                    <a:pt x="0" y="0"/>
                  </a:moveTo>
                  <a:lnTo>
                    <a:pt x="2453138" y="0"/>
                  </a:lnTo>
                  <a:lnTo>
                    <a:pt x="2453138" y="731804"/>
                  </a:lnTo>
                  <a:lnTo>
                    <a:pt x="0" y="73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404202" y="4555988"/>
            <a:ext cx="9096845" cy="5731012"/>
          </a:xfrm>
          <a:custGeom>
            <a:avLst/>
            <a:gdLst/>
            <a:ahLst/>
            <a:cxnLst/>
            <a:rect r="r" b="b" t="t" l="l"/>
            <a:pathLst>
              <a:path h="5731012" w="9096845">
                <a:moveTo>
                  <a:pt x="0" y="0"/>
                </a:moveTo>
                <a:lnTo>
                  <a:pt x="9096845" y="0"/>
                </a:lnTo>
                <a:lnTo>
                  <a:pt x="9096845" y="5731012"/>
                </a:lnTo>
                <a:lnTo>
                  <a:pt x="0" y="57310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3831" y="3190768"/>
            <a:ext cx="14517196" cy="195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1.      Abrir horizontes largos ao homem contemporâneo;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2.      Criticar a absolutização do presente;</a:t>
            </a:r>
          </a:p>
          <a:p>
            <a:pPr algn="l">
              <a:lnSpc>
                <a:spcPts val="5244"/>
              </a:lnSpc>
              <a:spcBef>
                <a:spcPct val="0"/>
              </a:spcBef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3.      Introduzir um sentido humanizador no progresso;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30048" y="488881"/>
            <a:ext cx="13610391" cy="2407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2.6. OFERECER SINAIS PALPÁVEIS </a:t>
            </a:r>
          </a:p>
          <a:p>
            <a:pPr algn="ctr">
              <a:lnSpc>
                <a:spcPts val="6425"/>
              </a:lnSpc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 CONCRETOS DE ESPERANÇA</a:t>
            </a:r>
          </a:p>
          <a:p>
            <a:pPr algn="ctr" marL="0" indent="0" lvl="0">
              <a:lnSpc>
                <a:spcPts val="642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B8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363688" y="9312360"/>
            <a:ext cx="2812892" cy="736993"/>
            <a:chOff x="0" y="0"/>
            <a:chExt cx="3750522" cy="9826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161302" y="0"/>
              <a:ext cx="1589220" cy="982657"/>
            </a:xfrm>
            <a:custGeom>
              <a:avLst/>
              <a:gdLst/>
              <a:ahLst/>
              <a:cxnLst/>
              <a:rect r="r" b="b" t="t" l="l"/>
              <a:pathLst>
                <a:path h="982657" w="1589220">
                  <a:moveTo>
                    <a:pt x="0" y="0"/>
                  </a:moveTo>
                  <a:lnTo>
                    <a:pt x="1589220" y="0"/>
                  </a:lnTo>
                  <a:lnTo>
                    <a:pt x="1589220" y="982657"/>
                  </a:lnTo>
                  <a:lnTo>
                    <a:pt x="0" y="9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25426"/>
              <a:ext cx="2453138" cy="731804"/>
            </a:xfrm>
            <a:custGeom>
              <a:avLst/>
              <a:gdLst/>
              <a:ahLst/>
              <a:cxnLst/>
              <a:rect r="r" b="b" t="t" l="l"/>
              <a:pathLst>
                <a:path h="731804" w="2453138">
                  <a:moveTo>
                    <a:pt x="0" y="0"/>
                  </a:moveTo>
                  <a:lnTo>
                    <a:pt x="2453138" y="0"/>
                  </a:lnTo>
                  <a:lnTo>
                    <a:pt x="2453138" y="731804"/>
                  </a:lnTo>
                  <a:lnTo>
                    <a:pt x="0" y="73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46492" y="1288567"/>
            <a:ext cx="14517196" cy="5896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 Fazer o que esperamos: </a:t>
            </a: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criatividade da esperança</a:t>
            </a: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: </a:t>
            </a:r>
          </a:p>
          <a:p>
            <a:pPr algn="l">
              <a:lnSpc>
                <a:spcPts val="5244"/>
              </a:lnSpc>
            </a:pP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4.1.Frente a um nihilismo fatigado, a </a:t>
            </a: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fé em Deus</a:t>
            </a: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;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4.2.Frente ao pragmatismo, a </a:t>
            </a: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defesa da pessoa humana;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4.3.Frente ao individualismo, a </a:t>
            </a: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solidariedade</a:t>
            </a: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;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4.4.Frente à insensibilidade, a </a:t>
            </a: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misericórdia</a:t>
            </a: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;</a:t>
            </a:r>
          </a:p>
          <a:p>
            <a:pPr algn="l">
              <a:lnSpc>
                <a:spcPts val="5244"/>
              </a:lnSpc>
            </a:pPr>
            <a:r>
              <a:rPr lang="en-US" sz="3745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4.5.Frente à violência, </a:t>
            </a:r>
            <a:r>
              <a:rPr lang="en-US" sz="3745" spc="-14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diálogo e reconciliação;</a:t>
            </a:r>
          </a:p>
          <a:p>
            <a:pPr algn="l">
              <a:lnSpc>
                <a:spcPts val="5244"/>
              </a:lnSpc>
            </a:pPr>
          </a:p>
          <a:p>
            <a:pPr algn="l">
              <a:lnSpc>
                <a:spcPts val="5244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22377" y="7026638"/>
            <a:ext cx="9025224" cy="3260362"/>
          </a:xfrm>
          <a:custGeom>
            <a:avLst/>
            <a:gdLst/>
            <a:ahLst/>
            <a:cxnLst/>
            <a:rect r="r" b="b" t="t" l="l"/>
            <a:pathLst>
              <a:path h="3260362" w="9025224">
                <a:moveTo>
                  <a:pt x="0" y="0"/>
                </a:moveTo>
                <a:lnTo>
                  <a:pt x="9025224" y="0"/>
                </a:lnTo>
                <a:lnTo>
                  <a:pt x="9025224" y="3260362"/>
                </a:lnTo>
                <a:lnTo>
                  <a:pt x="0" y="326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87010" y="473675"/>
            <a:ext cx="4558916" cy="4669825"/>
          </a:xfrm>
          <a:custGeom>
            <a:avLst/>
            <a:gdLst/>
            <a:ahLst/>
            <a:cxnLst/>
            <a:rect r="r" b="b" t="t" l="l"/>
            <a:pathLst>
              <a:path h="4669825" w="4558916">
                <a:moveTo>
                  <a:pt x="0" y="0"/>
                </a:moveTo>
                <a:lnTo>
                  <a:pt x="4558916" y="0"/>
                </a:lnTo>
                <a:lnTo>
                  <a:pt x="4558916" y="4669825"/>
                </a:lnTo>
                <a:lnTo>
                  <a:pt x="0" y="4669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14676" y="4636015"/>
            <a:ext cx="3369400" cy="5650985"/>
          </a:xfrm>
          <a:custGeom>
            <a:avLst/>
            <a:gdLst/>
            <a:ahLst/>
            <a:cxnLst/>
            <a:rect r="r" b="b" t="t" l="l"/>
            <a:pathLst>
              <a:path h="5650985" w="3369400">
                <a:moveTo>
                  <a:pt x="0" y="0"/>
                </a:moveTo>
                <a:lnTo>
                  <a:pt x="3369399" y="0"/>
                </a:lnTo>
                <a:lnTo>
                  <a:pt x="3369399" y="5650985"/>
                </a:lnTo>
                <a:lnTo>
                  <a:pt x="0" y="565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7E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88252" y="9258300"/>
            <a:ext cx="2893983" cy="758239"/>
            <a:chOff x="0" y="0"/>
            <a:chExt cx="3858644" cy="10109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223609" y="0"/>
              <a:ext cx="1635035" cy="1010986"/>
            </a:xfrm>
            <a:custGeom>
              <a:avLst/>
              <a:gdLst/>
              <a:ahLst/>
              <a:cxnLst/>
              <a:rect r="r" b="b" t="t" l="l"/>
              <a:pathLst>
                <a:path h="1010986" w="1635035">
                  <a:moveTo>
                    <a:pt x="0" y="0"/>
                  </a:moveTo>
                  <a:lnTo>
                    <a:pt x="1635035" y="0"/>
                  </a:lnTo>
                  <a:lnTo>
                    <a:pt x="1635035" y="1010986"/>
                  </a:lnTo>
                  <a:lnTo>
                    <a:pt x="0" y="101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29042"/>
              <a:ext cx="2523858" cy="752901"/>
            </a:xfrm>
            <a:custGeom>
              <a:avLst/>
              <a:gdLst/>
              <a:ahLst/>
              <a:cxnLst/>
              <a:rect r="r" b="b" t="t" l="l"/>
              <a:pathLst>
                <a:path h="752901" w="2523858">
                  <a:moveTo>
                    <a:pt x="0" y="0"/>
                  </a:moveTo>
                  <a:lnTo>
                    <a:pt x="2523858" y="0"/>
                  </a:lnTo>
                  <a:lnTo>
                    <a:pt x="2523858" y="752901"/>
                  </a:lnTo>
                  <a:lnTo>
                    <a:pt x="0" y="75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829754"/>
            <a:ext cx="14698296" cy="511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1.      a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paz para um mundo em guerra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 (SNC, n.º 8); 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2.      a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valorização da vida, face à queda da natalidade 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(SNC, n.º 9); 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3.      os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reclusos 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(SNC, n.º 10);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      os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doentes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 (SNC, n.º 11); 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5.      os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jovens e mais novos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 (SNC, n.º 12); 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6.      os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migrantes, exilados, deslocados e refugiados 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(SNC, n.º 13); 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7.      os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idosos e avós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 (SNC, n.º 14); 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8.      os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milhões de pobres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 (cf. SNC, n.º 15). </a:t>
            </a:r>
          </a:p>
          <a:p>
            <a:pPr algn="l">
              <a:lnSpc>
                <a:spcPts val="4546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1786697">
            <a:off x="902712" y="529542"/>
            <a:ext cx="2207389" cy="1677616"/>
          </a:xfrm>
          <a:custGeom>
            <a:avLst/>
            <a:gdLst/>
            <a:ahLst/>
            <a:cxnLst/>
            <a:rect r="r" b="b" t="t" l="l"/>
            <a:pathLst>
              <a:path h="1677616" w="2207389">
                <a:moveTo>
                  <a:pt x="0" y="0"/>
                </a:moveTo>
                <a:lnTo>
                  <a:pt x="2207389" y="0"/>
                </a:lnTo>
                <a:lnTo>
                  <a:pt x="2207389" y="1677615"/>
                </a:lnTo>
                <a:lnTo>
                  <a:pt x="0" y="1677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725139">
            <a:off x="15550954" y="1383164"/>
            <a:ext cx="2803058" cy="2522752"/>
          </a:xfrm>
          <a:custGeom>
            <a:avLst/>
            <a:gdLst/>
            <a:ahLst/>
            <a:cxnLst/>
            <a:rect r="r" b="b" t="t" l="l"/>
            <a:pathLst>
              <a:path h="2522752" w="2803058">
                <a:moveTo>
                  <a:pt x="0" y="0"/>
                </a:moveTo>
                <a:lnTo>
                  <a:pt x="2803058" y="0"/>
                </a:lnTo>
                <a:lnTo>
                  <a:pt x="2803058" y="2522752"/>
                </a:lnTo>
                <a:lnTo>
                  <a:pt x="0" y="2522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10622" y="6065677"/>
            <a:ext cx="1697355" cy="4114800"/>
          </a:xfrm>
          <a:custGeom>
            <a:avLst/>
            <a:gdLst/>
            <a:ahLst/>
            <a:cxnLst/>
            <a:rect r="r" b="b" t="t" l="l"/>
            <a:pathLst>
              <a:path h="4114800" w="1697355">
                <a:moveTo>
                  <a:pt x="0" y="0"/>
                </a:moveTo>
                <a:lnTo>
                  <a:pt x="1697355" y="0"/>
                </a:lnTo>
                <a:lnTo>
                  <a:pt x="1697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16990" y="6709725"/>
            <a:ext cx="3418690" cy="3470752"/>
          </a:xfrm>
          <a:custGeom>
            <a:avLst/>
            <a:gdLst/>
            <a:ahLst/>
            <a:cxnLst/>
            <a:rect r="r" b="b" t="t" l="l"/>
            <a:pathLst>
              <a:path h="3470752" w="3418690">
                <a:moveTo>
                  <a:pt x="0" y="0"/>
                </a:moveTo>
                <a:lnTo>
                  <a:pt x="3418691" y="0"/>
                </a:lnTo>
                <a:lnTo>
                  <a:pt x="3418691" y="3470752"/>
                </a:lnTo>
                <a:lnTo>
                  <a:pt x="0" y="3470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30048" y="488881"/>
            <a:ext cx="13610391" cy="2407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2.7. A URGÊNCIA E A EXIGÊNCIA </a:t>
            </a:r>
          </a:p>
          <a:p>
            <a:pPr algn="ctr">
              <a:lnSpc>
                <a:spcPts val="6425"/>
              </a:lnSpc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OITO SINAIS DE ESPERANÇA </a:t>
            </a:r>
          </a:p>
          <a:p>
            <a:pPr algn="ctr" marL="0" indent="0" lvl="0">
              <a:lnSpc>
                <a:spcPts val="642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9D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40490" y="9258300"/>
            <a:ext cx="2893983" cy="758239"/>
            <a:chOff x="0" y="0"/>
            <a:chExt cx="3858644" cy="10109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223609" y="0"/>
              <a:ext cx="1635035" cy="1010986"/>
            </a:xfrm>
            <a:custGeom>
              <a:avLst/>
              <a:gdLst/>
              <a:ahLst/>
              <a:cxnLst/>
              <a:rect r="r" b="b" t="t" l="l"/>
              <a:pathLst>
                <a:path h="1010986" w="1635035">
                  <a:moveTo>
                    <a:pt x="0" y="0"/>
                  </a:moveTo>
                  <a:lnTo>
                    <a:pt x="1635035" y="0"/>
                  </a:lnTo>
                  <a:lnTo>
                    <a:pt x="1635035" y="1010986"/>
                  </a:lnTo>
                  <a:lnTo>
                    <a:pt x="0" y="101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29042"/>
              <a:ext cx="2523858" cy="752901"/>
            </a:xfrm>
            <a:custGeom>
              <a:avLst/>
              <a:gdLst/>
              <a:ahLst/>
              <a:cxnLst/>
              <a:rect r="r" b="b" t="t" l="l"/>
              <a:pathLst>
                <a:path h="752901" w="2523858">
                  <a:moveTo>
                    <a:pt x="0" y="0"/>
                  </a:moveTo>
                  <a:lnTo>
                    <a:pt x="2523858" y="0"/>
                  </a:lnTo>
                  <a:lnTo>
                    <a:pt x="2523858" y="752901"/>
                  </a:lnTo>
                  <a:lnTo>
                    <a:pt x="0" y="75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7825" y="6172200"/>
            <a:ext cx="5888801" cy="4114800"/>
            <a:chOff x="0" y="0"/>
            <a:chExt cx="7851735" cy="548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51735" cy="5486400"/>
            </a:xfrm>
            <a:custGeom>
              <a:avLst/>
              <a:gdLst/>
              <a:ahLst/>
              <a:cxnLst/>
              <a:rect r="r" b="b" t="t" l="l"/>
              <a:pathLst>
                <a:path h="5486400" w="7851735">
                  <a:moveTo>
                    <a:pt x="0" y="0"/>
                  </a:moveTo>
                  <a:lnTo>
                    <a:pt x="7851735" y="0"/>
                  </a:lnTo>
                  <a:lnTo>
                    <a:pt x="785173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925868" y="468434"/>
              <a:ext cx="2857500" cy="2743200"/>
            </a:xfrm>
            <a:custGeom>
              <a:avLst/>
              <a:gdLst/>
              <a:ahLst/>
              <a:cxnLst/>
              <a:rect r="r" b="b" t="t" l="l"/>
              <a:pathLst>
                <a:path h="2743200" w="2857500">
                  <a:moveTo>
                    <a:pt x="0" y="0"/>
                  </a:moveTo>
                  <a:lnTo>
                    <a:pt x="2857500" y="0"/>
                  </a:lnTo>
                  <a:lnTo>
                    <a:pt x="28575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2489804" y="5033097"/>
            <a:ext cx="5273679" cy="5253903"/>
          </a:xfrm>
          <a:custGeom>
            <a:avLst/>
            <a:gdLst/>
            <a:ahLst/>
            <a:cxnLst/>
            <a:rect r="r" b="b" t="t" l="l"/>
            <a:pathLst>
              <a:path h="5253903" w="5273679">
                <a:moveTo>
                  <a:pt x="0" y="0"/>
                </a:moveTo>
                <a:lnTo>
                  <a:pt x="5273679" y="0"/>
                </a:lnTo>
                <a:lnTo>
                  <a:pt x="5273679" y="5253903"/>
                </a:lnTo>
                <a:lnTo>
                  <a:pt x="0" y="52539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699156"/>
            <a:ext cx="15900488" cy="1698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1. Um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fundo global para acabar com a fome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: pão em vez de armas (SNC, n.º 16)</a:t>
            </a:r>
          </a:p>
          <a:p>
            <a:pPr algn="l">
              <a:lnSpc>
                <a:spcPts val="4546"/>
              </a:lnSpc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2. </a:t>
            </a:r>
            <a:r>
              <a:rPr lang="en-US" sz="3247" spc="-129" b="true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Perdão das dívidas dos países pobres</a:t>
            </a: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 (SNC, n.º 16)</a:t>
            </a:r>
          </a:p>
          <a:p>
            <a:pPr algn="l">
              <a:lnSpc>
                <a:spcPts val="4546"/>
              </a:lnSpc>
              <a:spcBef>
                <a:spcPct val="0"/>
              </a:spcBef>
            </a:pPr>
            <a:r>
              <a:rPr lang="en-US" sz="3247" spc="-12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3. </a:t>
            </a:r>
            <a:r>
              <a:rPr lang="en-US" b="true" sz="3247" spc="-129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Celebração dos 1700 anos do primeiro Grande Concílio Ecuménico de Niceia.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82286" y="793681"/>
            <a:ext cx="13610391" cy="788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25"/>
              </a:lnSpc>
              <a:spcBef>
                <a:spcPct val="0"/>
              </a:spcBef>
            </a:pPr>
            <a:r>
              <a:rPr lang="en-US" b="true" sz="4589" spc="-183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2.8. APELOS EM FAVOR DA ESPERANÇA 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88304" y="-1513365"/>
            <a:ext cx="13313729" cy="1331372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AB1B9"/>
            </a:solidFill>
          </p:spPr>
        </p:sp>
      </p:grpSp>
      <p:grpSp>
        <p:nvGrpSpPr>
          <p:cNvPr name="Group 4" id="4"/>
          <p:cNvGrpSpPr/>
          <p:nvPr/>
        </p:nvGrpSpPr>
        <p:grpSpPr>
          <a:xfrm rot="-3270436">
            <a:off x="10404110" y="-382579"/>
            <a:ext cx="12098771" cy="6654453"/>
            <a:chOff x="0" y="0"/>
            <a:chExt cx="4060919" cy="22335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9050" y="19050"/>
              <a:ext cx="4022947" cy="2195449"/>
            </a:xfrm>
            <a:custGeom>
              <a:avLst/>
              <a:gdLst/>
              <a:ahLst/>
              <a:cxnLst/>
              <a:rect r="r" b="b" t="t" l="l"/>
              <a:pathLst>
                <a:path h="2195449" w="4022947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0920" cy="2233549"/>
            </a:xfrm>
            <a:custGeom>
              <a:avLst/>
              <a:gdLst/>
              <a:ahLst/>
              <a:cxnLst/>
              <a:rect r="r" b="b" t="t" l="l"/>
              <a:pathLst>
                <a:path h="2233549" w="4060920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176669" y="1028700"/>
            <a:ext cx="7840999" cy="7840968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25506" y="4099430"/>
            <a:ext cx="9097268" cy="3267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5"/>
              </a:lnSpc>
              <a:spcBef>
                <a:spcPct val="0"/>
              </a:spcBef>
            </a:pPr>
            <a:r>
              <a:rPr lang="en-US" sz="3732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Ficaremos felizes se, ao menos, </a:t>
            </a:r>
          </a:p>
          <a:p>
            <a:pPr algn="l">
              <a:lnSpc>
                <a:spcPts val="5225"/>
              </a:lnSpc>
              <a:spcBef>
                <a:spcPct val="0"/>
              </a:spcBef>
            </a:pPr>
            <a:r>
              <a:rPr lang="en-US" sz="3732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alguma proposta, </a:t>
            </a:r>
          </a:p>
          <a:p>
            <a:pPr algn="l">
              <a:lnSpc>
                <a:spcPts val="5225"/>
              </a:lnSpc>
              <a:spcBef>
                <a:spcPct val="0"/>
              </a:spcBef>
            </a:pPr>
            <a:r>
              <a:rPr lang="en-US" sz="3732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oferecer novas intuições e desafios </a:t>
            </a:r>
          </a:p>
          <a:p>
            <a:pPr algn="l">
              <a:lnSpc>
                <a:spcPts val="5225"/>
              </a:lnSpc>
              <a:spcBef>
                <a:spcPct val="0"/>
              </a:spcBef>
            </a:pPr>
            <a:r>
              <a:rPr lang="en-US" sz="3732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e sobretudo uma renovada esperança </a:t>
            </a:r>
          </a:p>
          <a:p>
            <a:pPr algn="l">
              <a:lnSpc>
                <a:spcPts val="5225"/>
              </a:lnSpc>
              <a:spcBef>
                <a:spcPct val="0"/>
              </a:spcBef>
            </a:pPr>
            <a:r>
              <a:rPr lang="en-US" sz="3732" spc="-149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e confiança na nossa vida e missão cristãs.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7242" y="731993"/>
            <a:ext cx="12262798" cy="2171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89"/>
              </a:lnSpc>
            </a:pPr>
            <a:r>
              <a:rPr lang="en-US" b="true" sz="4135" spc="-165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4. VOTOS FINAIS: </a:t>
            </a:r>
          </a:p>
          <a:p>
            <a:pPr algn="l">
              <a:lnSpc>
                <a:spcPts val="5789"/>
              </a:lnSpc>
            </a:pPr>
            <a:r>
              <a:rPr lang="en-US" b="true" sz="4135" spc="-165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UMA RENOVADA ESPERANÇA E CONFIANÇA </a:t>
            </a:r>
          </a:p>
          <a:p>
            <a:pPr algn="l" marL="0" indent="0" lvl="0">
              <a:lnSpc>
                <a:spcPts val="5789"/>
              </a:lnSpc>
              <a:spcBef>
                <a:spcPct val="0"/>
              </a:spcBef>
            </a:pPr>
            <a:r>
              <a:rPr lang="en-US" b="true" sz="4135" spc="-165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NA NOSSA VIDA E MISSÃO CRISTÃS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5506" y="8553424"/>
            <a:ext cx="6630591" cy="1067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6"/>
              </a:lnSpc>
            </a:pPr>
            <a:r>
              <a:rPr lang="en-US" sz="1700" spc="-68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Pe. Amaro Gonçalo</a:t>
            </a:r>
          </a:p>
          <a:p>
            <a:pPr algn="l">
              <a:lnSpc>
                <a:spcPts val="2856"/>
              </a:lnSpc>
            </a:pPr>
            <a:r>
              <a:rPr lang="en-US" sz="1700" spc="-68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Secretário da Equipa de Apoio à Coordenação Diocesana da Pastoral</a:t>
            </a:r>
          </a:p>
          <a:p>
            <a:pPr algn="l">
              <a:lnSpc>
                <a:spcPts val="2856"/>
              </a:lnSpc>
            </a:pPr>
            <a:r>
              <a:rPr lang="en-US" sz="1700" spc="-68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01.10.2024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4276" y="638305"/>
            <a:ext cx="15915024" cy="704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89"/>
              </a:lnSpc>
              <a:spcBef>
                <a:spcPct val="0"/>
              </a:spcBef>
            </a:pPr>
            <a:r>
              <a:rPr lang="en-US" b="true" sz="4135" spc="-165">
                <a:solidFill>
                  <a:srgbClr val="FFFFFF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BIBLIOGRAFIA SOBRE A VIRTUDE DA ESPERANÇA: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50431" y="2175465"/>
            <a:ext cx="18595422" cy="6552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1. BENTO XVI, Carta Encíclica Spe Salvi – Salvos na esperança, 30.11.2007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2. CARLO M. MARTINI, Le virtu, Ed. In diálogo, Radio A, Milão 1993, pp. 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3. Catecismo da Igreja Católica, números 1817-1821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4. JOSÉ ANTÓNIO PAGOLA, Es bueno crer en Jesús, Ed. San Pablo, 2.º ed., Madrid 2012, pp. 89-132.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5. PAPA FRANCISCO, Bula de Proclamação do Jubileu Spes non confundit – A esperança não engana, 9.05.2024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6. PAPA FRANCISCO, Carta ao Arcebispo Rino Fisichella, Presidente do Dicastério para a Evangelização, pelo Jubileu de 2025, 11.02.2022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7. PAPA FRANCISCO, Catequeses sobre a esperança (entre 7 de dezembro de 2016 e 25 de outubro de 2017) – são 38 catequeses publicadas em português: </a:t>
            </a: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PAPA FRANCISCO, Alegres na esperança. Catequeses sobre a Esperança Cristã, Paulus Editora 2019.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8. PAPA FRANCISCO, Catequeses sobre os vícios e as virtudes, n.º 18: a virtude da esperança (08.05.2024)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9. PAPA FRANCISCO, Discurso aos jovens, Havana, Cuba, 20.09.2015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10. PAPA FRANCISCO, Mensagem para o Dia Mundial da Juventude 2022 (Aqueles que esperam no Senhor, caminham sem se cansar)</a:t>
            </a:r>
          </a:p>
          <a:p>
            <a:pPr algn="l">
              <a:lnSpc>
                <a:spcPts val="1608"/>
              </a:lnSpc>
            </a:pPr>
          </a:p>
          <a:p>
            <a:pPr algn="l">
              <a:lnSpc>
                <a:spcPts val="3053"/>
              </a:lnSpc>
            </a:pPr>
            <a:r>
              <a:rPr lang="en-US" sz="1896" spc="-75">
                <a:solidFill>
                  <a:srgbClr val="FFFFFF"/>
                </a:solidFill>
                <a:latin typeface="Charlevoix"/>
                <a:ea typeface="Charlevoix"/>
                <a:cs typeface="Charlevoix"/>
                <a:sym typeface="Charlevoix"/>
              </a:rPr>
              <a:t>11. PAPA FRANCISCO, Mensagem para o Dia Mundial da Juventude 2023 (Alegres na esperança)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816616" y="9258300"/>
            <a:ext cx="2893983" cy="758239"/>
            <a:chOff x="0" y="0"/>
            <a:chExt cx="3858644" cy="10109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223609" y="0"/>
              <a:ext cx="1635035" cy="1010986"/>
            </a:xfrm>
            <a:custGeom>
              <a:avLst/>
              <a:gdLst/>
              <a:ahLst/>
              <a:cxnLst/>
              <a:rect r="r" b="b" t="t" l="l"/>
              <a:pathLst>
                <a:path h="1010986" w="1635035">
                  <a:moveTo>
                    <a:pt x="0" y="0"/>
                  </a:moveTo>
                  <a:lnTo>
                    <a:pt x="1635035" y="0"/>
                  </a:lnTo>
                  <a:lnTo>
                    <a:pt x="1635035" y="1010986"/>
                  </a:lnTo>
                  <a:lnTo>
                    <a:pt x="0" y="101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129042"/>
              <a:ext cx="2523858" cy="752901"/>
            </a:xfrm>
            <a:custGeom>
              <a:avLst/>
              <a:gdLst/>
              <a:ahLst/>
              <a:cxnLst/>
              <a:rect r="r" b="b" t="t" l="l"/>
              <a:pathLst>
                <a:path h="752901" w="2523858">
                  <a:moveTo>
                    <a:pt x="0" y="0"/>
                  </a:moveTo>
                  <a:lnTo>
                    <a:pt x="2523858" y="0"/>
                  </a:lnTo>
                  <a:lnTo>
                    <a:pt x="2523858" y="752901"/>
                  </a:lnTo>
                  <a:lnTo>
                    <a:pt x="0" y="75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1148210" cy="3267116"/>
            <a:chOff x="0" y="0"/>
            <a:chExt cx="625881" cy="17808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5881" cy="1780882"/>
            </a:xfrm>
            <a:custGeom>
              <a:avLst/>
              <a:gdLst/>
              <a:ahLst/>
              <a:cxnLst/>
              <a:rect r="r" b="b" t="t" l="l"/>
              <a:pathLst>
                <a:path h="1780882" w="625881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4D84C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577742" y="914400"/>
            <a:ext cx="14681558" cy="8128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tua graça nos transforme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 cultivadores diligentes 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das sementes do Evangelho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 fermentem a humanidade 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 o cosmos, na espera confiante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dos novos céus e da nova terra,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quando, vencidas as potências do Mal,</a:t>
            </a:r>
          </a:p>
          <a:p>
            <a:pPr algn="l">
              <a:lnSpc>
                <a:spcPts val="8031"/>
              </a:lnSpc>
              <a:spcBef>
                <a:spcPct val="0"/>
              </a:spcBef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manifestar para sempre a tua glória.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143536" y="8088896"/>
            <a:ext cx="3467567" cy="1951084"/>
          </a:xfrm>
          <a:custGeom>
            <a:avLst/>
            <a:gdLst/>
            <a:ahLst/>
            <a:cxnLst/>
            <a:rect r="r" b="b" t="t" l="l"/>
            <a:pathLst>
              <a:path h="1951084" w="3467567">
                <a:moveTo>
                  <a:pt x="0" y="0"/>
                </a:moveTo>
                <a:lnTo>
                  <a:pt x="3467568" y="0"/>
                </a:lnTo>
                <a:lnTo>
                  <a:pt x="3467568" y="1951084"/>
                </a:lnTo>
                <a:lnTo>
                  <a:pt x="0" y="1951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51109" y="-593089"/>
            <a:ext cx="1868210" cy="8695489"/>
            <a:chOff x="0" y="0"/>
            <a:chExt cx="628681" cy="29261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8681" cy="2926164"/>
            </a:xfrm>
            <a:custGeom>
              <a:avLst/>
              <a:gdLst/>
              <a:ahLst/>
              <a:cxnLst/>
              <a:rect r="r" b="b" t="t" l="l"/>
              <a:pathLst>
                <a:path h="2926164" w="628681">
                  <a:moveTo>
                    <a:pt x="209674" y="2907095"/>
                  </a:moveTo>
                  <a:cubicBezTo>
                    <a:pt x="241904" y="2918609"/>
                    <a:pt x="278547" y="2926164"/>
                    <a:pt x="314510" y="2926164"/>
                  </a:cubicBezTo>
                  <a:cubicBezTo>
                    <a:pt x="350474" y="2926164"/>
                    <a:pt x="385080" y="2919687"/>
                    <a:pt x="416971" y="2908173"/>
                  </a:cubicBezTo>
                  <a:cubicBezTo>
                    <a:pt x="417651" y="2907814"/>
                    <a:pt x="418329" y="2907814"/>
                    <a:pt x="419007" y="2907454"/>
                  </a:cubicBezTo>
                  <a:cubicBezTo>
                    <a:pt x="538772" y="2861399"/>
                    <a:pt x="626985" y="2739785"/>
                    <a:pt x="628681" y="2550718"/>
                  </a:cubicBezTo>
                  <a:lnTo>
                    <a:pt x="628681" y="0"/>
                  </a:lnTo>
                  <a:lnTo>
                    <a:pt x="0" y="0"/>
                  </a:lnTo>
                  <a:lnTo>
                    <a:pt x="0" y="2548825"/>
                  </a:lnTo>
                  <a:cubicBezTo>
                    <a:pt x="1696" y="2740504"/>
                    <a:pt x="88551" y="2862119"/>
                    <a:pt x="209674" y="2907095"/>
                  </a:cubicBezTo>
                  <a:close/>
                </a:path>
              </a:pathLst>
            </a:custGeom>
            <a:solidFill>
              <a:srgbClr val="0AB1B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8681" cy="28467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403334" y="8897422"/>
            <a:ext cx="4523713" cy="1046481"/>
            <a:chOff x="0" y="0"/>
            <a:chExt cx="6031617" cy="13953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775030" y="0"/>
              <a:ext cx="2256588" cy="1395308"/>
            </a:xfrm>
            <a:custGeom>
              <a:avLst/>
              <a:gdLst/>
              <a:ahLst/>
              <a:cxnLst/>
              <a:rect r="r" b="b" t="t" l="l"/>
              <a:pathLst>
                <a:path h="1395308" w="2256588">
                  <a:moveTo>
                    <a:pt x="0" y="0"/>
                  </a:moveTo>
                  <a:lnTo>
                    <a:pt x="2256587" y="0"/>
                  </a:lnTo>
                  <a:lnTo>
                    <a:pt x="2256587" y="1395308"/>
                  </a:lnTo>
                  <a:lnTo>
                    <a:pt x="0" y="139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53202" cy="1268787"/>
            </a:xfrm>
            <a:custGeom>
              <a:avLst/>
              <a:gdLst/>
              <a:ahLst/>
              <a:cxnLst/>
              <a:rect r="r" b="b" t="t" l="l"/>
              <a:pathLst>
                <a:path h="1268787" w="4253202">
                  <a:moveTo>
                    <a:pt x="0" y="0"/>
                  </a:moveTo>
                  <a:lnTo>
                    <a:pt x="4253202" y="0"/>
                  </a:lnTo>
                  <a:lnTo>
                    <a:pt x="4253202" y="1268787"/>
                  </a:lnTo>
                  <a:lnTo>
                    <a:pt x="0" y="126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679335" y="6047042"/>
            <a:ext cx="2754180" cy="4110716"/>
          </a:xfrm>
          <a:custGeom>
            <a:avLst/>
            <a:gdLst/>
            <a:ahLst/>
            <a:cxnLst/>
            <a:rect r="r" b="b" t="t" l="l"/>
            <a:pathLst>
              <a:path h="4110716" w="2754180">
                <a:moveTo>
                  <a:pt x="0" y="0"/>
                </a:moveTo>
                <a:lnTo>
                  <a:pt x="2754180" y="0"/>
                </a:lnTo>
                <a:lnTo>
                  <a:pt x="2754180" y="4110717"/>
                </a:lnTo>
                <a:lnTo>
                  <a:pt x="0" y="4110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56294" y="443787"/>
            <a:ext cx="15970754" cy="1730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129"/>
              </a:lnSpc>
            </a:pPr>
            <a:r>
              <a:rPr lang="en-US" b="true" sz="10092" spc="-403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HINO DO JUBILEU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077283" y="5402400"/>
            <a:ext cx="2692236" cy="4018263"/>
          </a:xfrm>
          <a:custGeom>
            <a:avLst/>
            <a:gdLst/>
            <a:ahLst/>
            <a:cxnLst/>
            <a:rect r="r" b="b" t="t" l="l"/>
            <a:pathLst>
              <a:path h="4018263" w="2692236">
                <a:moveTo>
                  <a:pt x="0" y="0"/>
                </a:moveTo>
                <a:lnTo>
                  <a:pt x="2692236" y="0"/>
                </a:lnTo>
                <a:lnTo>
                  <a:pt x="2692236" y="4018262"/>
                </a:lnTo>
                <a:lnTo>
                  <a:pt x="0" y="4018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70587" y="0"/>
            <a:ext cx="3617413" cy="5399123"/>
          </a:xfrm>
          <a:custGeom>
            <a:avLst/>
            <a:gdLst/>
            <a:ahLst/>
            <a:cxnLst/>
            <a:rect r="r" b="b" t="t" l="l"/>
            <a:pathLst>
              <a:path h="5399123" w="3617413">
                <a:moveTo>
                  <a:pt x="0" y="0"/>
                </a:moveTo>
                <a:lnTo>
                  <a:pt x="3617413" y="0"/>
                </a:lnTo>
                <a:lnTo>
                  <a:pt x="3617413" y="5399123"/>
                </a:lnTo>
                <a:lnTo>
                  <a:pt x="0" y="5399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956294" y="2231490"/>
            <a:ext cx="15970754" cy="1137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30"/>
              </a:lnSpc>
            </a:pPr>
            <a:r>
              <a:rPr lang="en-US" sz="6593" spc="-263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PEREGRINOS DE ESPERANÇA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56294" y="4130041"/>
            <a:ext cx="8119707" cy="1089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4"/>
              </a:lnSpc>
              <a:spcBef>
                <a:spcPct val="0"/>
              </a:spcBef>
            </a:pPr>
            <a:r>
              <a:rPr lang="en-US" sz="3145" spc="-125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Texto de Pierangelo Sequeri</a:t>
            </a:r>
          </a:p>
          <a:p>
            <a:pPr algn="l">
              <a:lnSpc>
                <a:spcPts val="4404"/>
              </a:lnSpc>
              <a:spcBef>
                <a:spcPct val="0"/>
              </a:spcBef>
            </a:pPr>
            <a:r>
              <a:rPr lang="en-US" sz="3145" spc="-125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Texto versão portuguesa: António Cartageno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35669" y="-269985"/>
            <a:ext cx="1868210" cy="8695489"/>
            <a:chOff x="0" y="0"/>
            <a:chExt cx="628681" cy="29261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8681" cy="2926164"/>
            </a:xfrm>
            <a:custGeom>
              <a:avLst/>
              <a:gdLst/>
              <a:ahLst/>
              <a:cxnLst/>
              <a:rect r="r" b="b" t="t" l="l"/>
              <a:pathLst>
                <a:path h="2926164" w="628681">
                  <a:moveTo>
                    <a:pt x="209674" y="2907095"/>
                  </a:moveTo>
                  <a:cubicBezTo>
                    <a:pt x="241904" y="2918609"/>
                    <a:pt x="278547" y="2926164"/>
                    <a:pt x="314510" y="2926164"/>
                  </a:cubicBezTo>
                  <a:cubicBezTo>
                    <a:pt x="350474" y="2926164"/>
                    <a:pt x="385080" y="2919687"/>
                    <a:pt x="416971" y="2908173"/>
                  </a:cubicBezTo>
                  <a:cubicBezTo>
                    <a:pt x="417651" y="2907814"/>
                    <a:pt x="418329" y="2907814"/>
                    <a:pt x="419007" y="2907454"/>
                  </a:cubicBezTo>
                  <a:cubicBezTo>
                    <a:pt x="538772" y="2861399"/>
                    <a:pt x="626985" y="2739785"/>
                    <a:pt x="628681" y="2550718"/>
                  </a:cubicBezTo>
                  <a:lnTo>
                    <a:pt x="628681" y="0"/>
                  </a:lnTo>
                  <a:lnTo>
                    <a:pt x="0" y="0"/>
                  </a:lnTo>
                  <a:lnTo>
                    <a:pt x="0" y="2548825"/>
                  </a:lnTo>
                  <a:cubicBezTo>
                    <a:pt x="1696" y="2740504"/>
                    <a:pt x="88551" y="2862119"/>
                    <a:pt x="209674" y="2907095"/>
                  </a:cubicBezTo>
                  <a:close/>
                </a:path>
              </a:pathLst>
            </a:custGeom>
            <a:solidFill>
              <a:srgbClr val="0AB1B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8681" cy="28467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4105" y="8735060"/>
            <a:ext cx="4523713" cy="1046481"/>
            <a:chOff x="0" y="0"/>
            <a:chExt cx="6031617" cy="13953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775030" y="0"/>
              <a:ext cx="2256588" cy="1395308"/>
            </a:xfrm>
            <a:custGeom>
              <a:avLst/>
              <a:gdLst/>
              <a:ahLst/>
              <a:cxnLst/>
              <a:rect r="r" b="b" t="t" l="l"/>
              <a:pathLst>
                <a:path h="1395308" w="2256588">
                  <a:moveTo>
                    <a:pt x="0" y="0"/>
                  </a:moveTo>
                  <a:lnTo>
                    <a:pt x="2256587" y="0"/>
                  </a:lnTo>
                  <a:lnTo>
                    <a:pt x="2256587" y="1395308"/>
                  </a:lnTo>
                  <a:lnTo>
                    <a:pt x="0" y="139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t="0" r="-494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53202" cy="1268787"/>
            </a:xfrm>
            <a:custGeom>
              <a:avLst/>
              <a:gdLst/>
              <a:ahLst/>
              <a:cxnLst/>
              <a:rect r="r" b="b" t="t" l="l"/>
              <a:pathLst>
                <a:path h="1268787" w="4253202">
                  <a:moveTo>
                    <a:pt x="0" y="0"/>
                  </a:moveTo>
                  <a:lnTo>
                    <a:pt x="4253202" y="0"/>
                  </a:lnTo>
                  <a:lnTo>
                    <a:pt x="4253202" y="1268787"/>
                  </a:lnTo>
                  <a:lnTo>
                    <a:pt x="0" y="126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0901" r="0" b="-134316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922956" y="5670824"/>
            <a:ext cx="2754180" cy="4110716"/>
          </a:xfrm>
          <a:custGeom>
            <a:avLst/>
            <a:gdLst/>
            <a:ahLst/>
            <a:cxnLst/>
            <a:rect r="r" b="b" t="t" l="l"/>
            <a:pathLst>
              <a:path h="4110716" w="2754180">
                <a:moveTo>
                  <a:pt x="0" y="0"/>
                </a:moveTo>
                <a:lnTo>
                  <a:pt x="2754180" y="0"/>
                </a:lnTo>
                <a:lnTo>
                  <a:pt x="2754180" y="4110716"/>
                </a:lnTo>
                <a:lnTo>
                  <a:pt x="0" y="4110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498234"/>
            <a:ext cx="21044216" cy="3579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47"/>
              </a:lnSpc>
            </a:pPr>
            <a:r>
              <a:rPr lang="en-US" sz="5105" spc="-204" b="true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Chama viva da minha esperança,</a:t>
            </a:r>
          </a:p>
          <a:p>
            <a:pPr algn="l">
              <a:lnSpc>
                <a:spcPts val="7147"/>
              </a:lnSpc>
            </a:pPr>
            <a:r>
              <a:rPr lang="en-US" sz="5105" spc="-204" b="true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este canto suba para Ti!</a:t>
            </a:r>
          </a:p>
          <a:p>
            <a:pPr algn="l">
              <a:lnSpc>
                <a:spcPts val="7147"/>
              </a:lnSpc>
            </a:pPr>
            <a:r>
              <a:rPr lang="en-US" sz="5105" spc="-204" b="true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Seio eterno de infinita vida,</a:t>
            </a:r>
          </a:p>
          <a:p>
            <a:pPr algn="l">
              <a:lnSpc>
                <a:spcPts val="7147"/>
              </a:lnSpc>
              <a:spcBef>
                <a:spcPct val="0"/>
              </a:spcBef>
            </a:pPr>
            <a:r>
              <a:rPr lang="en-US" b="true" sz="5105" spc="-20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no caminho eu confio em Ti!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78572" y="1557558"/>
            <a:ext cx="7348240" cy="772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Toda a língua, povo e nação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tua luz encontra na Palavra.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Os teus filhos, frágeis e dispersos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se reúnem no teu Filho amado. </a:t>
            </a:r>
            <a:r>
              <a:rPr lang="en-US" b="true" sz="3111" spc="-12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Refrão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 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Deus nos olha, terno e paciente: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nasce a aurora de um futuro novo.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Novos Céus, Terra feita nova: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passa os muros, ‘Spírito de vida. </a:t>
            </a:r>
            <a:r>
              <a:rPr lang="en-US" b="true" sz="3111" spc="-12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Refrão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 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Ergue os olhos, move-te com o vento,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não te atrases: chega Deus, no tempo.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Jesus Cristo por ti se fez Homem: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aos milhares seguem o Caminho. </a:t>
            </a:r>
            <a:r>
              <a:rPr lang="en-US" b="true" sz="3111" spc="-12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Refrão</a:t>
            </a: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607377" y="4314788"/>
            <a:ext cx="2754180" cy="4110716"/>
          </a:xfrm>
          <a:custGeom>
            <a:avLst/>
            <a:gdLst/>
            <a:ahLst/>
            <a:cxnLst/>
            <a:rect r="r" b="b" t="t" l="l"/>
            <a:pathLst>
              <a:path h="4110716" w="2754180">
                <a:moveTo>
                  <a:pt x="0" y="0"/>
                </a:moveTo>
                <a:lnTo>
                  <a:pt x="2754180" y="0"/>
                </a:lnTo>
                <a:lnTo>
                  <a:pt x="2754180" y="4110716"/>
                </a:lnTo>
                <a:lnTo>
                  <a:pt x="0" y="4110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03859" y="-696641"/>
            <a:ext cx="11680283" cy="11680283"/>
          </a:xfrm>
          <a:custGeom>
            <a:avLst/>
            <a:gdLst/>
            <a:ahLst/>
            <a:cxnLst/>
            <a:rect r="r" b="b" t="t" l="l"/>
            <a:pathLst>
              <a:path h="11680283" w="11680283">
                <a:moveTo>
                  <a:pt x="0" y="0"/>
                </a:moveTo>
                <a:lnTo>
                  <a:pt x="11680282" y="0"/>
                </a:lnTo>
                <a:lnTo>
                  <a:pt x="11680282" y="11680282"/>
                </a:lnTo>
                <a:lnTo>
                  <a:pt x="0" y="1168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1148210" cy="3267116"/>
            <a:chOff x="0" y="0"/>
            <a:chExt cx="625881" cy="17808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5881" cy="1780882"/>
            </a:xfrm>
            <a:custGeom>
              <a:avLst/>
              <a:gdLst/>
              <a:ahLst/>
              <a:cxnLst/>
              <a:rect r="r" b="b" t="t" l="l"/>
              <a:pathLst>
                <a:path h="1780882" w="625881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4D84C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739341" y="914400"/>
            <a:ext cx="14681558" cy="8128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graça do Jubileu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reavive em nós, 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Peregrinos de Esperança,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desejo dos bens celestes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 derrame sobre o mundo inteiro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alegria e a paz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 nosso Redentor.</a:t>
            </a:r>
          </a:p>
          <a:p>
            <a:pPr algn="l">
              <a:lnSpc>
                <a:spcPts val="8031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143536" y="8088896"/>
            <a:ext cx="3467567" cy="1951084"/>
          </a:xfrm>
          <a:custGeom>
            <a:avLst/>
            <a:gdLst/>
            <a:ahLst/>
            <a:cxnLst/>
            <a:rect r="r" b="b" t="t" l="l"/>
            <a:pathLst>
              <a:path h="1951084" w="3467567">
                <a:moveTo>
                  <a:pt x="0" y="0"/>
                </a:moveTo>
                <a:lnTo>
                  <a:pt x="3467568" y="0"/>
                </a:lnTo>
                <a:lnTo>
                  <a:pt x="3467568" y="1951084"/>
                </a:lnTo>
                <a:lnTo>
                  <a:pt x="0" y="1951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1148210" cy="3267116"/>
            <a:chOff x="0" y="0"/>
            <a:chExt cx="625881" cy="17808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5881" cy="1780882"/>
            </a:xfrm>
            <a:custGeom>
              <a:avLst/>
              <a:gdLst/>
              <a:ahLst/>
              <a:cxnLst/>
              <a:rect r="r" b="b" t="t" l="l"/>
              <a:pathLst>
                <a:path h="1780882" w="625881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4D84C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993329" y="1349369"/>
            <a:ext cx="14681558" cy="710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31"/>
              </a:lnSpc>
            </a:pP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Ti, 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Deus bendito na eternidade,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louvor e glória 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pelos séculos dos séculos.</a:t>
            </a:r>
          </a:p>
          <a:p>
            <a:pPr algn="l">
              <a:lnSpc>
                <a:spcPts val="8031"/>
              </a:lnSpc>
            </a:pPr>
            <a:r>
              <a:rPr lang="en-US" sz="57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Amém.</a:t>
            </a:r>
          </a:p>
          <a:p>
            <a:pPr algn="l">
              <a:lnSpc>
                <a:spcPts val="8031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849967" y="7370525"/>
            <a:ext cx="4438033" cy="2744153"/>
          </a:xfrm>
          <a:custGeom>
            <a:avLst/>
            <a:gdLst/>
            <a:ahLst/>
            <a:cxnLst/>
            <a:rect r="r" b="b" t="t" l="l"/>
            <a:pathLst>
              <a:path h="2744153" w="4438033">
                <a:moveTo>
                  <a:pt x="0" y="0"/>
                </a:moveTo>
                <a:lnTo>
                  <a:pt x="4438033" y="0"/>
                </a:lnTo>
                <a:lnTo>
                  <a:pt x="4438033" y="2744153"/>
                </a:lnTo>
                <a:lnTo>
                  <a:pt x="0" y="2744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890279"/>
            <a:ext cx="15869096" cy="5551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1.</a:t>
            </a:r>
          </a:p>
          <a:p>
            <a:pPr algn="l">
              <a:lnSpc>
                <a:spcPts val="8665"/>
              </a:lnSpc>
            </a:pPr>
          </a:p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PLANO DIOCESANO </a:t>
            </a:r>
          </a:p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PASTORAL 2024-2025: </a:t>
            </a:r>
          </a:p>
          <a:p>
            <a:pPr algn="l" marL="0" indent="0" lvl="0">
              <a:lnSpc>
                <a:spcPts val="866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1875" r="0" b="21874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95043" y="-1892311"/>
            <a:ext cx="8740413" cy="874041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7E3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74529" y="1058357"/>
            <a:ext cx="15608796" cy="9228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5"/>
              </a:lnSpc>
            </a:pPr>
            <a:r>
              <a:rPr lang="en-US" b="true" sz="9027" spc="-361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LEMA: </a:t>
            </a:r>
          </a:p>
          <a:p>
            <a:pPr algn="l">
              <a:lnSpc>
                <a:spcPts val="8665"/>
              </a:lnSpc>
            </a:pPr>
          </a:p>
          <a:p>
            <a:pPr algn="l">
              <a:lnSpc>
                <a:spcPts val="11554"/>
              </a:lnSpc>
            </a:pPr>
            <a:r>
              <a:rPr lang="en-US" b="true" sz="9027" spc="-361">
                <a:solidFill>
                  <a:srgbClr val="0AB1B9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PEREGRINOS </a:t>
            </a:r>
          </a:p>
          <a:p>
            <a:pPr algn="l">
              <a:lnSpc>
                <a:spcPts val="11554"/>
              </a:lnSpc>
            </a:pPr>
            <a:r>
              <a:rPr lang="en-US" b="true" sz="9027" spc="-361">
                <a:solidFill>
                  <a:srgbClr val="0AB1B9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ESPERANÇA. </a:t>
            </a:r>
          </a:p>
          <a:p>
            <a:pPr algn="l">
              <a:lnSpc>
                <a:spcPts val="11554"/>
              </a:lnSpc>
            </a:pPr>
            <a:r>
              <a:rPr lang="en-US" b="true" sz="9027" spc="-361">
                <a:solidFill>
                  <a:srgbClr val="0AB1B9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COM TODOS </a:t>
            </a:r>
          </a:p>
          <a:p>
            <a:pPr algn="l">
              <a:lnSpc>
                <a:spcPts val="11554"/>
              </a:lnSpc>
            </a:pPr>
            <a:r>
              <a:rPr lang="en-US" b="true" sz="9027" spc="-361">
                <a:solidFill>
                  <a:srgbClr val="0AB1B9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 PARA O BEM DE TODOS. </a:t>
            </a:r>
          </a:p>
          <a:p>
            <a:pPr algn="l" marL="0" indent="0" lvl="0">
              <a:lnSpc>
                <a:spcPts val="8665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436918" y="4048834"/>
            <a:ext cx="3056664" cy="1890016"/>
          </a:xfrm>
          <a:custGeom>
            <a:avLst/>
            <a:gdLst/>
            <a:ahLst/>
            <a:cxnLst/>
            <a:rect r="r" b="b" t="t" l="l"/>
            <a:pathLst>
              <a:path h="1890016" w="3056664">
                <a:moveTo>
                  <a:pt x="0" y="0"/>
                </a:moveTo>
                <a:lnTo>
                  <a:pt x="3056664" y="0"/>
                </a:lnTo>
                <a:lnTo>
                  <a:pt x="3056664" y="1890016"/>
                </a:lnTo>
                <a:lnTo>
                  <a:pt x="0" y="189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6" t="0" r="-494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06559" y="1028700"/>
            <a:ext cx="8229600" cy="2455000"/>
          </a:xfrm>
          <a:custGeom>
            <a:avLst/>
            <a:gdLst/>
            <a:ahLst/>
            <a:cxnLst/>
            <a:rect r="r" b="b" t="t" l="l"/>
            <a:pathLst>
              <a:path h="2455000" w="8229600">
                <a:moveTo>
                  <a:pt x="0" y="0"/>
                </a:moveTo>
                <a:lnTo>
                  <a:pt x="8229600" y="0"/>
                </a:lnTo>
                <a:lnTo>
                  <a:pt x="8229600" y="2455000"/>
                </a:lnTo>
                <a:lnTo>
                  <a:pt x="0" y="245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901" r="0" b="-13431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DAGSOiuQ0n0</dc:identifier>
  <dcterms:modified xsi:type="dcterms:W3CDTF">2011-08-01T06:04:30Z</dcterms:modified>
  <cp:revision>1</cp:revision>
  <dc:title>É possível programar a esperança?</dc:title>
</cp:coreProperties>
</file>