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7" r:id="rId3"/>
    <p:sldId id="280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2F65332-661A-47DE-AF8A-300CDC963102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5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EBF33DF-BB99-40D2-8651-98800C00E7A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7475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0FC0B-5662-4794-81DE-5DA9FB01EA0E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A678F-ACC0-4A4F-9FF1-94D38227B8E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3472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5BC8093E-B6C2-4512-B98E-F4C6F7F5A983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CF39562C-B9B4-4F69-8D4C-DDF325DB4CB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410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2149-9EDB-42F0-B5C6-1F4160FF2FAE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6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73EA7-261A-4CAC-B8D7-E47FDD895F0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9337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EA6E1-C07C-4DB6-85D9-04FB1EB16CC0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8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80EFB-430C-4CC2-8DBC-2C83ADFE09E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515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2D90F-6EF1-4DD4-965C-7D1E58362812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4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58551-871F-4C5B-99AB-7AB62DFCEAD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278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BF972-99C5-4640-ACF6-105CABBB5B8F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3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346DC-A036-46A9-BD75-C6276CF8C07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2628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6851-3A87-4933-8BC3-7DEECECB476F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6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A7822-1968-4C78-B14B-6BA505C5493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35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rtar e Arredondar Rectângulo de Canto Simples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riângulo rectângulo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 dirty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3778F-ADC2-4AA2-AEC2-F2F3A8D3A5D5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10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E0B50-5636-4391-828C-807BBE26FCF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3890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9C486-CF5F-461B-898A-FA1378E00289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DE0B-022F-4347-8D52-2E8D7F00F11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7400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3262-A684-4BDA-949B-7E55D3F929D2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6BE0-7297-4AE2-83A5-C233A7112B0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5961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pt-PT" noProof="0" dirty="0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B6963-27A7-4B8D-B4C8-A6C5002FDA4D}" type="datetimeFigureOut">
              <a:rPr lang="pt-PT"/>
              <a:pPr>
                <a:defRPr/>
              </a:pPr>
              <a:t>11/03/2016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42A8D-F317-44DE-94E0-EAC7A5A2249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18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>
                <a:tint val="44500"/>
                <a:satMod val="160000"/>
              </a:schemeClr>
            </a:gs>
            <a:gs pos="88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C2B19-7DCD-4770-AB76-7728B9AF7A10}" type="datetimeFigureOut">
              <a:rPr lang="pt-PT" smtClean="0"/>
              <a:pPr/>
              <a:t>11/03/2016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5A5B0-0C53-41F4-8212-CD4ABBF119A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C8009D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148" name="Marcador de Posição do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6149" name="Marcador de Posição do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23061"/>
                </a:solidFill>
                <a:latin typeface="Constant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07480-960E-402A-A619-EE8EA7FDBFC4}" type="datetimeFigureOut">
              <a:rPr lang="pt-P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11/03/2016</a:t>
            </a:fld>
            <a:endParaRPr lang="pt-PT">
              <a:cs typeface="Arial" charset="0"/>
            </a:endParaRPr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23061"/>
                </a:solidFill>
                <a:latin typeface="Constant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PT">
              <a:cs typeface="Arial" charset="0"/>
            </a:endParaRPr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23061"/>
                </a:solidFill>
                <a:latin typeface="Constant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64DA4E-78EA-466A-8D5F-A0DE475A1E7B}" type="slidenum">
              <a:rPr lang="pt-P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PT">
              <a:cs typeface="Arial" charset="0"/>
            </a:endParaRPr>
          </a:p>
        </p:txBody>
      </p:sp>
      <p:grpSp>
        <p:nvGrpSpPr>
          <p:cNvPr id="615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553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6F8F5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6F8F5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3" b="43203"/>
          <a:stretch/>
        </p:blipFill>
        <p:spPr>
          <a:xfrm>
            <a:off x="1619672" y="692696"/>
            <a:ext cx="7524328" cy="487352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" t="3363" r="71668" b="43203"/>
          <a:stretch/>
        </p:blipFill>
        <p:spPr>
          <a:xfrm>
            <a:off x="0" y="692696"/>
            <a:ext cx="1833318" cy="487352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06" b="11597"/>
          <a:stretch/>
        </p:blipFill>
        <p:spPr>
          <a:xfrm>
            <a:off x="3923928" y="3139874"/>
            <a:ext cx="5378121" cy="802073"/>
          </a:xfrm>
          <a:prstGeom prst="rect">
            <a:avLst/>
          </a:prstGeom>
        </p:spPr>
      </p:pic>
      <p:pic>
        <p:nvPicPr>
          <p:cNvPr id="1026" name="Imagem 0" descr="rubrica padre goncal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255" y="5081300"/>
            <a:ext cx="4368961" cy="155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pPr lvl="0"/>
            <a:r>
              <a:rPr lang="pt-PT" b="1" dirty="0" smtClean="0">
                <a:solidFill>
                  <a:srgbClr val="002060"/>
                </a:solidFill>
              </a:rPr>
              <a:t>A </a:t>
            </a:r>
            <a:r>
              <a:rPr lang="pt-PT" b="1" dirty="0">
                <a:solidFill>
                  <a:srgbClr val="002060"/>
                </a:solidFill>
              </a:rPr>
              <a:t>DECLARAÇÃO DA </a:t>
            </a:r>
            <a:endParaRPr lang="pt-PT" b="1" dirty="0" smtClean="0">
              <a:solidFill>
                <a:srgbClr val="002060"/>
              </a:solidFill>
            </a:endParaRPr>
          </a:p>
          <a:p>
            <a:pPr lvl="0"/>
            <a:endParaRPr lang="pt-PT" b="1" dirty="0" smtClean="0">
              <a:solidFill>
                <a:srgbClr val="002060"/>
              </a:solidFill>
            </a:endParaRPr>
          </a:p>
          <a:p>
            <a:pPr lvl="0"/>
            <a:r>
              <a:rPr lang="pt-PT" b="1" dirty="0" smtClean="0">
                <a:solidFill>
                  <a:srgbClr val="002060"/>
                </a:solidFill>
              </a:rPr>
              <a:t>CONGREGAÇÃO </a:t>
            </a:r>
          </a:p>
          <a:p>
            <a:pPr lvl="0"/>
            <a:r>
              <a:rPr lang="pt-PT" b="1" dirty="0" smtClean="0">
                <a:solidFill>
                  <a:srgbClr val="002060"/>
                </a:solidFill>
              </a:rPr>
              <a:t>PARA </a:t>
            </a:r>
            <a:r>
              <a:rPr lang="pt-PT" b="1" dirty="0">
                <a:solidFill>
                  <a:srgbClr val="002060"/>
                </a:solidFill>
              </a:rPr>
              <a:t>A DOUTRINA DA FÉ, </a:t>
            </a:r>
            <a:endParaRPr lang="pt-PT" b="1" dirty="0" smtClean="0">
              <a:solidFill>
                <a:srgbClr val="002060"/>
              </a:solidFill>
            </a:endParaRPr>
          </a:p>
          <a:p>
            <a:pPr lvl="0"/>
            <a:endParaRPr lang="pt-PT" b="1" i="1" dirty="0" smtClean="0">
              <a:solidFill>
                <a:srgbClr val="002060"/>
              </a:solidFill>
            </a:endParaRPr>
          </a:p>
          <a:p>
            <a:pPr lvl="0"/>
            <a:r>
              <a:rPr lang="pt-PT" b="1" i="1" dirty="0" err="1" smtClean="0">
                <a:solidFill>
                  <a:srgbClr val="002060"/>
                </a:solidFill>
              </a:rPr>
              <a:t>Iura</a:t>
            </a:r>
            <a:r>
              <a:rPr lang="pt-PT" b="1" i="1" dirty="0" smtClean="0">
                <a:solidFill>
                  <a:srgbClr val="002060"/>
                </a:solidFill>
              </a:rPr>
              <a:t> </a:t>
            </a:r>
            <a:r>
              <a:rPr lang="pt-PT" b="1" i="1" dirty="0" err="1">
                <a:solidFill>
                  <a:srgbClr val="002060"/>
                </a:solidFill>
              </a:rPr>
              <a:t>et</a:t>
            </a:r>
            <a:r>
              <a:rPr lang="pt-PT" b="1" i="1" dirty="0">
                <a:solidFill>
                  <a:srgbClr val="002060"/>
                </a:solidFill>
              </a:rPr>
              <a:t> </a:t>
            </a:r>
            <a:r>
              <a:rPr lang="pt-PT" b="1" i="1" dirty="0" err="1" smtClean="0">
                <a:solidFill>
                  <a:srgbClr val="002060"/>
                </a:solidFill>
              </a:rPr>
              <a:t>bona</a:t>
            </a:r>
            <a:r>
              <a:rPr lang="pt-PT" b="1" dirty="0" smtClean="0">
                <a:solidFill>
                  <a:srgbClr val="002060"/>
                </a:solidFill>
              </a:rPr>
              <a:t> </a:t>
            </a:r>
          </a:p>
          <a:p>
            <a:pPr lvl="0"/>
            <a:endParaRPr lang="pt-PT" b="1" dirty="0">
              <a:solidFill>
                <a:srgbClr val="002060"/>
              </a:solidFill>
            </a:endParaRPr>
          </a:p>
          <a:p>
            <a:pPr lvl="0"/>
            <a:r>
              <a:rPr lang="pt-PT" b="1" dirty="0" smtClean="0">
                <a:solidFill>
                  <a:srgbClr val="002060"/>
                </a:solidFill>
              </a:rPr>
              <a:t>5.05.1980</a:t>
            </a:r>
            <a:endParaRPr lang="pt-P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688632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pt-PT" sz="2400" dirty="0" smtClean="0">
                <a:solidFill>
                  <a:srgbClr val="002060"/>
                </a:solidFill>
              </a:rPr>
              <a:t>Condenação </a:t>
            </a:r>
            <a:r>
              <a:rPr lang="pt-PT" sz="2400" dirty="0">
                <a:solidFill>
                  <a:srgbClr val="002060"/>
                </a:solidFill>
              </a:rPr>
              <a:t>da </a:t>
            </a:r>
            <a:r>
              <a:rPr lang="pt-PT" sz="2400" dirty="0" smtClean="0">
                <a:solidFill>
                  <a:srgbClr val="002060"/>
                </a:solidFill>
              </a:rPr>
              <a:t>eutanásia</a:t>
            </a:r>
          </a:p>
          <a:p>
            <a:pPr marL="457200" indent="-457200">
              <a:buAutoNum type="arabicParenR"/>
            </a:pPr>
            <a:r>
              <a:rPr lang="pt-PT" sz="2400" dirty="0" smtClean="0">
                <a:solidFill>
                  <a:srgbClr val="002060"/>
                </a:solidFill>
              </a:rPr>
              <a:t>legitimidade </a:t>
            </a:r>
            <a:r>
              <a:rPr lang="pt-PT" sz="2400" dirty="0">
                <a:solidFill>
                  <a:srgbClr val="002060"/>
                </a:solidFill>
              </a:rPr>
              <a:t>do uso de calmantes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que </a:t>
            </a:r>
            <a:r>
              <a:rPr lang="pt-PT" sz="2400" dirty="0">
                <a:solidFill>
                  <a:srgbClr val="002060"/>
                </a:solidFill>
              </a:rPr>
              <a:t>possam abreviar </a:t>
            </a:r>
            <a:r>
              <a:rPr lang="pt-PT" sz="2400" dirty="0" smtClean="0">
                <a:solidFill>
                  <a:srgbClr val="002060"/>
                </a:solidFill>
              </a:rPr>
              <a:t>indirectamente </a:t>
            </a:r>
            <a:r>
              <a:rPr lang="pt-PT" sz="2400" dirty="0">
                <a:solidFill>
                  <a:srgbClr val="002060"/>
                </a:solidFill>
              </a:rPr>
              <a:t>a </a:t>
            </a:r>
            <a:r>
              <a:rPr lang="pt-PT" sz="2400" dirty="0" smtClean="0">
                <a:solidFill>
                  <a:srgbClr val="002060"/>
                </a:solidFill>
              </a:rPr>
              <a:t>vida</a:t>
            </a: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3) condena </a:t>
            </a:r>
            <a:r>
              <a:rPr lang="pt-PT" sz="2400" dirty="0">
                <a:solidFill>
                  <a:srgbClr val="002060"/>
                </a:solidFill>
              </a:rPr>
              <a:t>a crueldade </a:t>
            </a:r>
            <a:r>
              <a:rPr lang="pt-PT" sz="2400" dirty="0" smtClean="0">
                <a:solidFill>
                  <a:srgbClr val="002060"/>
                </a:solidFill>
              </a:rPr>
              <a:t>terapêutica</a:t>
            </a:r>
            <a:endParaRPr lang="pt-PT" sz="2400" dirty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4) Aceita “o </a:t>
            </a:r>
            <a:r>
              <a:rPr lang="pt-PT" sz="2400" dirty="0">
                <a:solidFill>
                  <a:srgbClr val="002060"/>
                </a:solidFill>
              </a:rPr>
              <a:t>direito a morrer com toda a serenidade,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com </a:t>
            </a:r>
            <a:r>
              <a:rPr lang="pt-PT" sz="2400" dirty="0">
                <a:solidFill>
                  <a:srgbClr val="002060"/>
                </a:solidFill>
              </a:rPr>
              <a:t>dignidade humana e cristã</a:t>
            </a:r>
            <a:r>
              <a:rPr lang="pt-PT" sz="2400" dirty="0" smtClean="0">
                <a:solidFill>
                  <a:srgbClr val="002060"/>
                </a:solidFill>
              </a:rPr>
              <a:t>”.</a:t>
            </a: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5) ultrapassa meios </a:t>
            </a:r>
            <a:r>
              <a:rPr lang="pt-PT" sz="2400" dirty="0">
                <a:solidFill>
                  <a:srgbClr val="002060"/>
                </a:solidFill>
              </a:rPr>
              <a:t>ordinários / extraordinários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e fala de meios </a:t>
            </a:r>
            <a:r>
              <a:rPr lang="pt-PT" sz="2400" dirty="0">
                <a:solidFill>
                  <a:srgbClr val="002060"/>
                </a:solidFill>
              </a:rPr>
              <a:t>proporcionados /  </a:t>
            </a:r>
            <a:r>
              <a:rPr lang="pt-PT" sz="2400" dirty="0" smtClean="0">
                <a:solidFill>
                  <a:srgbClr val="002060"/>
                </a:solidFill>
              </a:rPr>
              <a:t>desproporcionados</a:t>
            </a:r>
            <a:r>
              <a:rPr lang="pt-PT" sz="2400" dirty="0">
                <a:solidFill>
                  <a:srgbClr val="002060"/>
                </a:solidFill>
              </a:rPr>
              <a:t>.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6) sim à </a:t>
            </a:r>
            <a:r>
              <a:rPr lang="pt-PT" sz="2400" dirty="0" err="1" smtClean="0">
                <a:solidFill>
                  <a:srgbClr val="002060"/>
                </a:solidFill>
              </a:rPr>
              <a:t>ortotanásia</a:t>
            </a:r>
            <a:r>
              <a:rPr lang="pt-PT" sz="2400" dirty="0">
                <a:solidFill>
                  <a:srgbClr val="002060"/>
                </a:solidFill>
              </a:rPr>
              <a:t>: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"</a:t>
            </a:r>
            <a:r>
              <a:rPr lang="pt-PT" sz="2400" dirty="0">
                <a:solidFill>
                  <a:srgbClr val="002060"/>
                </a:solidFill>
              </a:rPr>
              <a:t>É também lícito interromper a aplicação de tais meios (</a:t>
            </a:r>
            <a:r>
              <a:rPr lang="pt-PT" sz="2400" dirty="0" smtClean="0">
                <a:solidFill>
                  <a:srgbClr val="002060"/>
                </a:solidFill>
              </a:rPr>
              <a:t>desproporcionados</a:t>
            </a:r>
            <a:r>
              <a:rPr lang="pt-PT" sz="2400" dirty="0">
                <a:solidFill>
                  <a:srgbClr val="002060"/>
                </a:solidFill>
              </a:rPr>
              <a:t>) </a:t>
            </a:r>
            <a:r>
              <a:rPr lang="pt-PT" sz="2400" dirty="0" smtClean="0">
                <a:solidFill>
                  <a:srgbClr val="002060"/>
                </a:solidFill>
              </a:rPr>
              <a:t>quando </a:t>
            </a:r>
            <a:r>
              <a:rPr lang="pt-PT" sz="2400" dirty="0">
                <a:solidFill>
                  <a:srgbClr val="002060"/>
                </a:solidFill>
              </a:rPr>
              <a:t>os </a:t>
            </a:r>
            <a:r>
              <a:rPr lang="pt-PT" sz="2400" dirty="0" smtClean="0">
                <a:solidFill>
                  <a:srgbClr val="002060"/>
                </a:solidFill>
              </a:rPr>
              <a:t>resultados </a:t>
            </a:r>
            <a:r>
              <a:rPr lang="pt-PT" sz="2400" dirty="0">
                <a:solidFill>
                  <a:srgbClr val="002060"/>
                </a:solidFill>
              </a:rPr>
              <a:t>contrariem as </a:t>
            </a:r>
            <a:r>
              <a:rPr lang="pt-PT" sz="2400" dirty="0" smtClean="0">
                <a:solidFill>
                  <a:srgbClr val="002060"/>
                </a:solidFill>
              </a:rPr>
              <a:t>esperanças </a:t>
            </a:r>
            <a:r>
              <a:rPr lang="pt-PT" sz="2400" dirty="0">
                <a:solidFill>
                  <a:srgbClr val="002060"/>
                </a:solidFill>
              </a:rPr>
              <a:t>postas neles."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7) É </a:t>
            </a:r>
            <a:r>
              <a:rPr lang="pt-PT" sz="2400" dirty="0">
                <a:solidFill>
                  <a:srgbClr val="002060"/>
                </a:solidFill>
              </a:rPr>
              <a:t>sempre lícito contentar-se com os meios normais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que </a:t>
            </a:r>
            <a:r>
              <a:rPr lang="pt-PT" sz="2400" dirty="0">
                <a:solidFill>
                  <a:srgbClr val="002060"/>
                </a:solidFill>
              </a:rPr>
              <a:t>a medicina pode </a:t>
            </a:r>
            <a:r>
              <a:rPr lang="pt-PT" sz="2400" dirty="0" smtClean="0">
                <a:solidFill>
                  <a:srgbClr val="002060"/>
                </a:solidFill>
              </a:rPr>
              <a:t>oferecer. </a:t>
            </a: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8) Pedidos para morrer são pedidos angustiados de assistência </a:t>
            </a:r>
            <a:r>
              <a:rPr lang="pt-PT" sz="2400" dirty="0">
                <a:solidFill>
                  <a:srgbClr val="002060"/>
                </a:solidFill>
              </a:rPr>
              <a:t>e de afecto</a:t>
            </a:r>
          </a:p>
          <a:p>
            <a:pPr marL="457200" indent="-457200"/>
            <a:endParaRPr lang="pt-PT" sz="2400" dirty="0"/>
          </a:p>
          <a:p>
            <a:pPr marL="457200" indent="-457200"/>
            <a:endParaRPr lang="pt-PT" sz="2400" dirty="0"/>
          </a:p>
          <a:p>
            <a:endParaRPr lang="pt-PT" sz="2400" dirty="0"/>
          </a:p>
          <a:p>
            <a:pPr>
              <a:buFont typeface="Arial" pitchFamily="34" charset="0"/>
              <a:buChar char="•"/>
            </a:pPr>
            <a:endParaRPr lang="pt-PT" sz="3600" dirty="0"/>
          </a:p>
          <a:p>
            <a:endParaRPr lang="pt-PT" sz="6000" dirty="0"/>
          </a:p>
          <a:p>
            <a:pPr lvl="0">
              <a:buFont typeface="Arial" pitchFamily="34" charset="0"/>
              <a:buChar char="•"/>
            </a:pPr>
            <a:endParaRPr lang="pt-PT" sz="5600" dirty="0" smtClean="0"/>
          </a:p>
          <a:p>
            <a:endParaRPr lang="pt-PT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8969" y="980728"/>
            <a:ext cx="9144000" cy="5184576"/>
          </a:xfrm>
        </p:spPr>
        <p:txBody>
          <a:bodyPr>
            <a:normAutofit/>
          </a:bodyPr>
          <a:lstStyle/>
          <a:p>
            <a:pPr lvl="0"/>
            <a:r>
              <a:rPr lang="pt-PT" sz="2800" b="1" dirty="0" smtClean="0">
                <a:solidFill>
                  <a:srgbClr val="002060"/>
                </a:solidFill>
              </a:rPr>
              <a:t>CONGREGAÇÃO </a:t>
            </a:r>
          </a:p>
          <a:p>
            <a:pPr lvl="0"/>
            <a:r>
              <a:rPr lang="pt-PT" sz="2800" b="1" dirty="0" smtClean="0">
                <a:solidFill>
                  <a:srgbClr val="002060"/>
                </a:solidFill>
              </a:rPr>
              <a:t>PARA </a:t>
            </a:r>
            <a:r>
              <a:rPr lang="pt-PT" sz="2800" b="1" dirty="0">
                <a:solidFill>
                  <a:srgbClr val="002060"/>
                </a:solidFill>
              </a:rPr>
              <a:t>A DOUTRINA DA FÉ</a:t>
            </a:r>
            <a:r>
              <a:rPr lang="pt-PT" sz="2800" b="1" dirty="0" smtClean="0">
                <a:solidFill>
                  <a:srgbClr val="002060"/>
                </a:solidFill>
              </a:rPr>
              <a:t>,</a:t>
            </a:r>
          </a:p>
          <a:p>
            <a:pPr lvl="0"/>
            <a:endParaRPr lang="pt-PT" sz="2800" b="1" dirty="0" smtClean="0">
              <a:solidFill>
                <a:srgbClr val="002060"/>
              </a:solidFill>
            </a:endParaRPr>
          </a:p>
          <a:p>
            <a:pPr lvl="0"/>
            <a:endParaRPr lang="pt-PT" sz="2800" b="1" dirty="0">
              <a:solidFill>
                <a:srgbClr val="002060"/>
              </a:solidFill>
            </a:endParaRPr>
          </a:p>
          <a:p>
            <a:pPr lvl="0"/>
            <a:r>
              <a:rPr lang="pt-PT" sz="2800" b="1" dirty="0" smtClean="0">
                <a:solidFill>
                  <a:srgbClr val="002060"/>
                </a:solidFill>
              </a:rPr>
              <a:t> </a:t>
            </a:r>
            <a:r>
              <a:rPr lang="pt-PT" sz="2800" b="1" dirty="0">
                <a:solidFill>
                  <a:srgbClr val="002060"/>
                </a:solidFill>
              </a:rPr>
              <a:t>Instrução </a:t>
            </a:r>
            <a:endParaRPr lang="pt-PT" sz="2800" b="1" dirty="0" smtClean="0">
              <a:solidFill>
                <a:srgbClr val="002060"/>
              </a:solidFill>
            </a:endParaRPr>
          </a:p>
          <a:p>
            <a:pPr lvl="0"/>
            <a:r>
              <a:rPr lang="pt-PT" sz="2800" b="1" dirty="0" err="1" smtClean="0">
                <a:solidFill>
                  <a:srgbClr val="002060"/>
                </a:solidFill>
              </a:rPr>
              <a:t>Donum</a:t>
            </a:r>
            <a:r>
              <a:rPr lang="pt-PT" sz="2800" b="1" dirty="0" smtClean="0">
                <a:solidFill>
                  <a:srgbClr val="002060"/>
                </a:solidFill>
              </a:rPr>
              <a:t> Vitae</a:t>
            </a:r>
          </a:p>
          <a:p>
            <a:pPr lvl="0"/>
            <a:r>
              <a:rPr lang="pt-PT" sz="2800" b="1" dirty="0" smtClean="0">
                <a:solidFill>
                  <a:srgbClr val="002060"/>
                </a:solidFill>
              </a:rPr>
              <a:t>22.02.1987</a:t>
            </a:r>
            <a:r>
              <a:rPr lang="pt-PT" sz="2800" b="1" dirty="0">
                <a:solidFill>
                  <a:srgbClr val="002060"/>
                </a:solidFill>
              </a:rPr>
              <a:t>: </a:t>
            </a:r>
            <a:endParaRPr lang="pt-PT" sz="2800" b="1" dirty="0" smtClean="0">
              <a:solidFill>
                <a:srgbClr val="002060"/>
              </a:solidFill>
            </a:endParaRPr>
          </a:p>
          <a:p>
            <a:pPr lvl="0"/>
            <a:endParaRPr lang="pt-PT" sz="2800" dirty="0" smtClean="0">
              <a:solidFill>
                <a:srgbClr val="002060"/>
              </a:solidFill>
            </a:endParaRPr>
          </a:p>
          <a:p>
            <a:pPr lvl="0"/>
            <a:r>
              <a:rPr lang="pt-PT" sz="2800" dirty="0" smtClean="0">
                <a:solidFill>
                  <a:srgbClr val="002060"/>
                </a:solidFill>
              </a:rPr>
              <a:t>mantém </a:t>
            </a:r>
            <a:r>
              <a:rPr lang="pt-PT" sz="2800" dirty="0">
                <a:solidFill>
                  <a:srgbClr val="002060"/>
                </a:solidFill>
              </a:rPr>
              <a:t>a doutrina anterior </a:t>
            </a:r>
            <a:endParaRPr lang="pt-PT" sz="2800" dirty="0" smtClean="0">
              <a:solidFill>
                <a:srgbClr val="002060"/>
              </a:solidFill>
            </a:endParaRPr>
          </a:p>
          <a:p>
            <a:pPr lvl="0"/>
            <a:r>
              <a:rPr lang="pt-PT" sz="2800" dirty="0" smtClean="0">
                <a:solidFill>
                  <a:srgbClr val="002060"/>
                </a:solidFill>
              </a:rPr>
              <a:t>(eutanásia: ns.83-85)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pPr lvl="0"/>
            <a:r>
              <a:rPr lang="pt-PT" sz="2400" b="1" dirty="0" smtClean="0">
                <a:solidFill>
                  <a:srgbClr val="002060"/>
                </a:solidFill>
              </a:rPr>
              <a:t>Encíclica de João Paulo II </a:t>
            </a:r>
            <a:r>
              <a:rPr lang="pt-PT" sz="2400" b="1" dirty="0" err="1" smtClean="0">
                <a:solidFill>
                  <a:srgbClr val="002060"/>
                </a:solidFill>
              </a:rPr>
              <a:t>Evangelium</a:t>
            </a:r>
            <a:r>
              <a:rPr lang="pt-PT" sz="2400" b="1" dirty="0" smtClean="0">
                <a:solidFill>
                  <a:srgbClr val="002060"/>
                </a:solidFill>
              </a:rPr>
              <a:t> </a:t>
            </a:r>
            <a:r>
              <a:rPr lang="pt-PT" sz="2400" b="1" dirty="0">
                <a:solidFill>
                  <a:srgbClr val="002060"/>
                </a:solidFill>
              </a:rPr>
              <a:t>Vitae, </a:t>
            </a:r>
            <a:endParaRPr lang="pt-PT" sz="2400" b="1" dirty="0" smtClean="0">
              <a:solidFill>
                <a:srgbClr val="002060"/>
              </a:solidFill>
            </a:endParaRPr>
          </a:p>
          <a:p>
            <a:pPr lvl="0"/>
            <a:r>
              <a:rPr lang="pt-PT" sz="2400" b="1" dirty="0" smtClean="0">
                <a:solidFill>
                  <a:srgbClr val="002060"/>
                </a:solidFill>
              </a:rPr>
              <a:t>25 </a:t>
            </a:r>
            <a:r>
              <a:rPr lang="pt-PT" sz="2400" b="1" dirty="0">
                <a:solidFill>
                  <a:srgbClr val="002060"/>
                </a:solidFill>
              </a:rPr>
              <a:t>de Março de </a:t>
            </a:r>
            <a:r>
              <a:rPr lang="pt-PT" sz="2400" b="1" dirty="0" smtClean="0">
                <a:solidFill>
                  <a:srgbClr val="002060"/>
                </a:solidFill>
              </a:rPr>
              <a:t>1995</a:t>
            </a:r>
          </a:p>
          <a:p>
            <a:pPr lvl="0"/>
            <a:endParaRPr lang="pt-PT" sz="2400" b="1" dirty="0">
              <a:solidFill>
                <a:srgbClr val="002060"/>
              </a:solidFill>
            </a:endParaRPr>
          </a:p>
          <a:p>
            <a:pPr marL="457200" lvl="0" indent="-457200">
              <a:buAutoNum type="arabicParenR"/>
            </a:pPr>
            <a:r>
              <a:rPr lang="pt-PT" sz="2400" b="1" dirty="0" smtClean="0">
                <a:solidFill>
                  <a:srgbClr val="002060"/>
                </a:solidFill>
              </a:rPr>
              <a:t>Define eutanásia</a:t>
            </a:r>
          </a:p>
          <a:p>
            <a:pPr marL="457200" indent="-457200">
              <a:buFont typeface="Arial" pitchFamily="34" charset="0"/>
              <a:buAutoNum type="arabicParenR"/>
            </a:pPr>
            <a:r>
              <a:rPr lang="pt-PT" sz="2400" dirty="0">
                <a:solidFill>
                  <a:srgbClr val="002060"/>
                </a:solidFill>
              </a:rPr>
              <a:t>Não usa a antiga distinção entre eutanásia directa ou indirecta,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Nem entre eutanásia </a:t>
            </a:r>
            <a:r>
              <a:rPr lang="pt-PT" sz="2400" dirty="0">
                <a:solidFill>
                  <a:srgbClr val="002060"/>
                </a:solidFill>
              </a:rPr>
              <a:t>activa e eutanásia passiva</a:t>
            </a:r>
            <a:r>
              <a:rPr lang="pt-PT" sz="24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3) o </a:t>
            </a:r>
            <a:r>
              <a:rPr lang="pt-PT" sz="2400" dirty="0">
                <a:solidFill>
                  <a:srgbClr val="002060"/>
                </a:solidFill>
              </a:rPr>
              <a:t>reconhecimento dos cuidados paliativos,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como </a:t>
            </a:r>
            <a:r>
              <a:rPr lang="pt-PT" sz="2400" dirty="0">
                <a:solidFill>
                  <a:srgbClr val="002060"/>
                </a:solidFill>
              </a:rPr>
              <a:t>“</a:t>
            </a:r>
            <a:r>
              <a:rPr lang="pt-PT" sz="2400" i="1" dirty="0">
                <a:solidFill>
                  <a:srgbClr val="002060"/>
                </a:solidFill>
              </a:rPr>
              <a:t>aqueles que têm a finalidade de tornar mais suportável </a:t>
            </a:r>
            <a:endParaRPr lang="pt-PT" sz="2400" i="1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i="1" dirty="0" smtClean="0">
                <a:solidFill>
                  <a:srgbClr val="002060"/>
                </a:solidFill>
              </a:rPr>
              <a:t>o </a:t>
            </a:r>
            <a:r>
              <a:rPr lang="pt-PT" sz="2400" i="1" dirty="0">
                <a:solidFill>
                  <a:srgbClr val="002060"/>
                </a:solidFill>
              </a:rPr>
              <a:t>sofrimento na fase final da doença </a:t>
            </a:r>
            <a:endParaRPr lang="pt-PT" sz="2400" i="1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i="1" dirty="0" smtClean="0">
                <a:solidFill>
                  <a:srgbClr val="002060"/>
                </a:solidFill>
              </a:rPr>
              <a:t>e </a:t>
            </a:r>
            <a:r>
              <a:rPr lang="pt-PT" sz="2400" i="1" dirty="0">
                <a:solidFill>
                  <a:srgbClr val="002060"/>
                </a:solidFill>
              </a:rPr>
              <a:t>assegurar ao paciente um acompanhamento humano adequado</a:t>
            </a:r>
            <a:r>
              <a:rPr lang="pt-PT" sz="2400" dirty="0" smtClean="0">
                <a:solidFill>
                  <a:srgbClr val="002060"/>
                </a:solidFill>
              </a:rPr>
              <a:t>”</a:t>
            </a: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4) Que </a:t>
            </a:r>
            <a:r>
              <a:rPr lang="pt-PT" sz="2400" dirty="0">
                <a:solidFill>
                  <a:srgbClr val="002060"/>
                </a:solidFill>
              </a:rPr>
              <a:t>se evite o tecnicismo </a:t>
            </a:r>
            <a:r>
              <a:rPr lang="pt-PT" sz="2400" dirty="0" smtClean="0">
                <a:solidFill>
                  <a:srgbClr val="002060"/>
                </a:solidFill>
              </a:rPr>
              <a:t>abusivo</a:t>
            </a:r>
            <a:endParaRPr lang="pt-PT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5446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t-PT" sz="2400" b="1" dirty="0" smtClean="0">
                <a:solidFill>
                  <a:srgbClr val="002060"/>
                </a:solidFill>
              </a:rPr>
              <a:t>CONSELHO </a:t>
            </a:r>
            <a:r>
              <a:rPr lang="pt-PT" sz="2400" b="1" dirty="0">
                <a:solidFill>
                  <a:srgbClr val="002060"/>
                </a:solidFill>
              </a:rPr>
              <a:t>PONTIFÍCIO PARA A PASTORAL DA SAÚDE, </a:t>
            </a:r>
            <a:endParaRPr lang="pt-PT" sz="2400" b="1" dirty="0" smtClean="0">
              <a:solidFill>
                <a:srgbClr val="002060"/>
              </a:solidFill>
            </a:endParaRPr>
          </a:p>
          <a:p>
            <a:pPr lvl="0"/>
            <a:r>
              <a:rPr lang="pt-PT" sz="2400" b="1" dirty="0" smtClean="0">
                <a:solidFill>
                  <a:srgbClr val="002060"/>
                </a:solidFill>
              </a:rPr>
              <a:t>Carta </a:t>
            </a:r>
            <a:r>
              <a:rPr lang="pt-PT" sz="2400" b="1" dirty="0">
                <a:solidFill>
                  <a:srgbClr val="002060"/>
                </a:solidFill>
              </a:rPr>
              <a:t>dos profissionais de saúde, 1995</a:t>
            </a:r>
            <a:endParaRPr lang="pt-PT" sz="2400" dirty="0">
              <a:solidFill>
                <a:srgbClr val="002060"/>
              </a:solidFill>
            </a:endParaRPr>
          </a:p>
          <a:p>
            <a:r>
              <a:rPr lang="pt-PT" sz="2400" b="1" dirty="0">
                <a:solidFill>
                  <a:srgbClr val="002060"/>
                </a:solidFill>
              </a:rPr>
              <a:t> </a:t>
            </a:r>
            <a:endParaRPr lang="pt-PT" sz="2400" dirty="0">
              <a:solidFill>
                <a:srgbClr val="002060"/>
              </a:solidFill>
            </a:endParaRPr>
          </a:p>
          <a:p>
            <a:r>
              <a:rPr lang="pt-PT" sz="2400" dirty="0">
                <a:solidFill>
                  <a:srgbClr val="002060"/>
                </a:solidFill>
              </a:rPr>
              <a:t>Esta (</a:t>
            </a:r>
            <a:r>
              <a:rPr lang="pt-PT" sz="2400" dirty="0" err="1">
                <a:solidFill>
                  <a:srgbClr val="002060"/>
                </a:solidFill>
              </a:rPr>
              <a:t>ns</a:t>
            </a:r>
            <a:r>
              <a:rPr lang="pt-PT" sz="2400" dirty="0">
                <a:solidFill>
                  <a:srgbClr val="002060"/>
                </a:solidFill>
              </a:rPr>
              <a:t>. Finais 147-150) mantém a postura da Declaração </a:t>
            </a:r>
            <a:r>
              <a:rPr lang="pt-PT" sz="2400" dirty="0" err="1">
                <a:solidFill>
                  <a:srgbClr val="002060"/>
                </a:solidFill>
              </a:rPr>
              <a:t>Iura</a:t>
            </a:r>
            <a:r>
              <a:rPr lang="pt-PT" sz="2400" dirty="0">
                <a:solidFill>
                  <a:srgbClr val="002060"/>
                </a:solidFill>
              </a:rPr>
              <a:t> </a:t>
            </a:r>
            <a:r>
              <a:rPr lang="pt-PT" sz="2400" dirty="0" err="1">
                <a:solidFill>
                  <a:srgbClr val="002060"/>
                </a:solidFill>
              </a:rPr>
              <a:t>et</a:t>
            </a:r>
            <a:r>
              <a:rPr lang="pt-PT" sz="2400" dirty="0">
                <a:solidFill>
                  <a:srgbClr val="002060"/>
                </a:solidFill>
              </a:rPr>
              <a:t> </a:t>
            </a:r>
            <a:r>
              <a:rPr lang="pt-PT" sz="2400" dirty="0" smtClean="0">
                <a:solidFill>
                  <a:srgbClr val="002060"/>
                </a:solidFill>
              </a:rPr>
              <a:t>Bona</a:t>
            </a:r>
          </a:p>
          <a:p>
            <a:pPr marL="457200" indent="-457200">
              <a:buAutoNum type="arabicParenR"/>
            </a:pPr>
            <a:r>
              <a:rPr lang="pt-PT" sz="2400" dirty="0" smtClean="0">
                <a:solidFill>
                  <a:srgbClr val="002060"/>
                </a:solidFill>
              </a:rPr>
              <a:t>Eutanásia: um acto </a:t>
            </a:r>
            <a:r>
              <a:rPr lang="pt-PT" sz="2400" dirty="0">
                <a:solidFill>
                  <a:srgbClr val="002060"/>
                </a:solidFill>
              </a:rPr>
              <a:t>homicida, que nenhum fim pode legitimar, </a:t>
            </a:r>
            <a:endParaRPr lang="pt-PT" sz="2400" dirty="0" smtClean="0">
              <a:solidFill>
                <a:srgbClr val="002060"/>
              </a:solidFill>
            </a:endParaRPr>
          </a:p>
          <a:p>
            <a:r>
              <a:rPr lang="pt-PT" sz="2400" dirty="0" smtClean="0">
                <a:solidFill>
                  <a:srgbClr val="002060"/>
                </a:solidFill>
              </a:rPr>
              <a:t>2) Denuncia a </a:t>
            </a:r>
            <a:r>
              <a:rPr lang="pt-PT" sz="2400" dirty="0">
                <a:solidFill>
                  <a:srgbClr val="002060"/>
                </a:solidFill>
              </a:rPr>
              <a:t>concepção de qualidade de vida </a:t>
            </a:r>
            <a:endParaRPr lang="pt-PT" sz="2400" dirty="0" smtClean="0">
              <a:solidFill>
                <a:srgbClr val="002060"/>
              </a:solidFill>
            </a:endParaRPr>
          </a:p>
          <a:p>
            <a:r>
              <a:rPr lang="pt-PT" sz="2400" dirty="0" smtClean="0">
                <a:solidFill>
                  <a:srgbClr val="002060"/>
                </a:solidFill>
              </a:rPr>
              <a:t>em </a:t>
            </a:r>
            <a:r>
              <a:rPr lang="pt-PT" sz="2400" dirty="0">
                <a:solidFill>
                  <a:srgbClr val="002060"/>
                </a:solidFill>
              </a:rPr>
              <a:t>termos de eficiência e prazer psicofísico, </a:t>
            </a:r>
            <a:endParaRPr lang="pt-PT" sz="2400" dirty="0" smtClean="0">
              <a:solidFill>
                <a:srgbClr val="002060"/>
              </a:solidFill>
            </a:endParaRPr>
          </a:p>
          <a:p>
            <a:r>
              <a:rPr lang="pt-PT" sz="2400" dirty="0" smtClean="0">
                <a:solidFill>
                  <a:srgbClr val="002060"/>
                </a:solidFill>
              </a:rPr>
              <a:t>3) Denuncia uma </a:t>
            </a:r>
            <a:r>
              <a:rPr lang="pt-PT" sz="2400" dirty="0">
                <a:solidFill>
                  <a:srgbClr val="002060"/>
                </a:solidFill>
              </a:rPr>
              <a:t>visão da morte como fim absurdo, </a:t>
            </a:r>
            <a:endParaRPr lang="pt-PT" sz="2400" dirty="0" smtClean="0">
              <a:solidFill>
                <a:srgbClr val="002060"/>
              </a:solidFill>
            </a:endParaRPr>
          </a:p>
          <a:p>
            <a:r>
              <a:rPr lang="pt-PT" sz="2400" dirty="0" smtClean="0">
                <a:solidFill>
                  <a:srgbClr val="002060"/>
                </a:solidFill>
              </a:rPr>
              <a:t>de </a:t>
            </a:r>
            <a:r>
              <a:rPr lang="pt-PT" sz="2400" dirty="0">
                <a:solidFill>
                  <a:srgbClr val="002060"/>
                </a:solidFill>
              </a:rPr>
              <a:t>uma vida considerada já privada de </a:t>
            </a:r>
            <a:r>
              <a:rPr lang="pt-PT" sz="2400" dirty="0" smtClean="0">
                <a:solidFill>
                  <a:srgbClr val="002060"/>
                </a:solidFill>
              </a:rPr>
              <a:t>sentido </a:t>
            </a:r>
          </a:p>
          <a:p>
            <a:r>
              <a:rPr lang="pt-PT" sz="2400" dirty="0" smtClean="0">
                <a:solidFill>
                  <a:srgbClr val="002060"/>
                </a:solidFill>
              </a:rPr>
              <a:t>4)Refere-se ao </a:t>
            </a:r>
            <a:r>
              <a:rPr lang="pt-PT" sz="2400" dirty="0">
                <a:solidFill>
                  <a:srgbClr val="002060"/>
                </a:solidFill>
              </a:rPr>
              <a:t>prescindir de </a:t>
            </a:r>
            <a:r>
              <a:rPr lang="pt-PT" sz="2400" dirty="0" smtClean="0">
                <a:solidFill>
                  <a:srgbClr val="002060"/>
                </a:solidFill>
              </a:rPr>
              <a:t>Deus</a:t>
            </a:r>
          </a:p>
          <a:p>
            <a:r>
              <a:rPr lang="pt-PT" sz="2400" dirty="0" smtClean="0">
                <a:solidFill>
                  <a:srgbClr val="002060"/>
                </a:solidFill>
              </a:rPr>
              <a:t> </a:t>
            </a:r>
            <a:r>
              <a:rPr lang="pt-PT" sz="2400" dirty="0">
                <a:solidFill>
                  <a:srgbClr val="002060"/>
                </a:solidFill>
              </a:rPr>
              <a:t>que torna o homem responsável unicamente diante de si mesmo </a:t>
            </a:r>
            <a:endParaRPr lang="pt-PT" sz="2400" dirty="0" smtClean="0">
              <a:solidFill>
                <a:srgbClr val="002060"/>
              </a:solidFill>
            </a:endParaRPr>
          </a:p>
          <a:p>
            <a:r>
              <a:rPr lang="pt-PT" sz="2400" dirty="0" smtClean="0">
                <a:solidFill>
                  <a:srgbClr val="002060"/>
                </a:solidFill>
              </a:rPr>
              <a:t>e </a:t>
            </a:r>
            <a:r>
              <a:rPr lang="pt-PT" sz="2400" dirty="0">
                <a:solidFill>
                  <a:srgbClr val="002060"/>
                </a:solidFill>
              </a:rPr>
              <a:t>das leis da sociedade. </a:t>
            </a:r>
          </a:p>
          <a:p>
            <a:r>
              <a:rPr lang="pt-PT" sz="2400" dirty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pt-PT" sz="2400" b="1" dirty="0" smtClean="0">
                <a:solidFill>
                  <a:srgbClr val="002060"/>
                </a:solidFill>
              </a:rPr>
              <a:t>CATECISMO DA IGREJA CATÓLICA </a:t>
            </a:r>
          </a:p>
          <a:p>
            <a:pPr lvl="0"/>
            <a:r>
              <a:rPr lang="pt-PT" sz="2400" b="1" dirty="0" smtClean="0">
                <a:solidFill>
                  <a:srgbClr val="002060"/>
                </a:solidFill>
              </a:rPr>
              <a:t>números 2276-2279;2280-2283</a:t>
            </a:r>
            <a:endParaRPr lang="pt-PT" sz="2400" b="1" dirty="0">
              <a:solidFill>
                <a:srgbClr val="002060"/>
              </a:solidFill>
            </a:endParaRPr>
          </a:p>
          <a:p>
            <a:r>
              <a:rPr lang="pt-PT" sz="2400" dirty="0">
                <a:solidFill>
                  <a:srgbClr val="002060"/>
                </a:solidFill>
              </a:rPr>
              <a:t> </a:t>
            </a:r>
          </a:p>
          <a:p>
            <a:r>
              <a:rPr lang="pt-PT" sz="2400" dirty="0">
                <a:solidFill>
                  <a:srgbClr val="002060"/>
                </a:solidFill>
              </a:rPr>
              <a:t>Limita-se a recolher a doutrina da Declaração </a:t>
            </a:r>
            <a:r>
              <a:rPr lang="pt-PT" sz="2400" dirty="0" err="1">
                <a:solidFill>
                  <a:srgbClr val="002060"/>
                </a:solidFill>
              </a:rPr>
              <a:t>Iura</a:t>
            </a:r>
            <a:r>
              <a:rPr lang="pt-PT" sz="2400" dirty="0">
                <a:solidFill>
                  <a:srgbClr val="002060"/>
                </a:solidFill>
              </a:rPr>
              <a:t> </a:t>
            </a:r>
            <a:r>
              <a:rPr lang="pt-PT" sz="2400" dirty="0" err="1">
                <a:solidFill>
                  <a:srgbClr val="002060"/>
                </a:solidFill>
              </a:rPr>
              <a:t>et</a:t>
            </a:r>
            <a:r>
              <a:rPr lang="pt-PT" sz="2400" dirty="0">
                <a:solidFill>
                  <a:srgbClr val="002060"/>
                </a:solidFill>
              </a:rPr>
              <a:t> </a:t>
            </a:r>
            <a:r>
              <a:rPr lang="pt-PT" sz="2400" dirty="0" err="1">
                <a:solidFill>
                  <a:srgbClr val="002060"/>
                </a:solidFill>
              </a:rPr>
              <a:t>bona</a:t>
            </a:r>
            <a:r>
              <a:rPr lang="pt-PT" sz="2400" dirty="0">
                <a:solidFill>
                  <a:srgbClr val="002060"/>
                </a:solidFill>
              </a:rPr>
              <a:t> </a:t>
            </a:r>
            <a:endParaRPr lang="pt-PT" sz="2400" dirty="0" smtClean="0">
              <a:solidFill>
                <a:srgbClr val="002060"/>
              </a:solidFill>
            </a:endParaRPr>
          </a:p>
          <a:p>
            <a:r>
              <a:rPr lang="pt-PT" sz="2400" dirty="0" smtClean="0">
                <a:solidFill>
                  <a:srgbClr val="002060"/>
                </a:solidFill>
              </a:rPr>
              <a:t>e </a:t>
            </a:r>
            <a:r>
              <a:rPr lang="pt-PT" sz="2400" dirty="0">
                <a:solidFill>
                  <a:srgbClr val="002060"/>
                </a:solidFill>
              </a:rPr>
              <a:t>a Instrução </a:t>
            </a:r>
            <a:r>
              <a:rPr lang="pt-PT" sz="2400" dirty="0" err="1">
                <a:solidFill>
                  <a:srgbClr val="002060"/>
                </a:solidFill>
              </a:rPr>
              <a:t>Donum</a:t>
            </a:r>
            <a:r>
              <a:rPr lang="pt-PT" sz="2400" dirty="0">
                <a:solidFill>
                  <a:srgbClr val="002060"/>
                </a:solidFill>
              </a:rPr>
              <a:t> Vitae (ns.83 e 85</a:t>
            </a:r>
            <a:r>
              <a:rPr lang="pt-PT" sz="2400" dirty="0" smtClean="0">
                <a:solidFill>
                  <a:srgbClr val="002060"/>
                </a:solidFill>
              </a:rPr>
              <a:t>)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124" y="1556792"/>
            <a:ext cx="9144000" cy="3672408"/>
          </a:xfrm>
        </p:spPr>
        <p:txBody>
          <a:bodyPr>
            <a:normAutofit/>
          </a:bodyPr>
          <a:lstStyle/>
          <a:p>
            <a:pPr lvl="0"/>
            <a:r>
              <a:rPr lang="pt-PT" b="1" dirty="0" smtClean="0">
                <a:solidFill>
                  <a:srgbClr val="002060"/>
                </a:solidFill>
              </a:rPr>
              <a:t>Nota </a:t>
            </a:r>
            <a:r>
              <a:rPr lang="pt-PT" b="1" dirty="0">
                <a:solidFill>
                  <a:srgbClr val="002060"/>
                </a:solidFill>
              </a:rPr>
              <a:t>Pastoral da Conferência Episcopal Portuguesa, </a:t>
            </a:r>
            <a:endParaRPr lang="pt-PT" b="1" dirty="0" smtClean="0">
              <a:solidFill>
                <a:srgbClr val="002060"/>
              </a:solidFill>
            </a:endParaRPr>
          </a:p>
          <a:p>
            <a:pPr lvl="0"/>
            <a:endParaRPr lang="pt-PT" i="1" dirty="0" smtClean="0">
              <a:solidFill>
                <a:srgbClr val="002060"/>
              </a:solidFill>
            </a:endParaRPr>
          </a:p>
          <a:p>
            <a:pPr lvl="0"/>
            <a:r>
              <a:rPr lang="pt-PT" i="1" dirty="0" smtClean="0">
                <a:solidFill>
                  <a:srgbClr val="002060"/>
                </a:solidFill>
              </a:rPr>
              <a:t>Cuidar </a:t>
            </a:r>
            <a:r>
              <a:rPr lang="pt-PT" i="1" dirty="0">
                <a:solidFill>
                  <a:srgbClr val="002060"/>
                </a:solidFill>
              </a:rPr>
              <a:t>da vida até à morte: </a:t>
            </a:r>
            <a:endParaRPr lang="pt-PT" i="1" dirty="0" smtClean="0">
              <a:solidFill>
                <a:srgbClr val="002060"/>
              </a:solidFill>
            </a:endParaRPr>
          </a:p>
          <a:p>
            <a:pPr lvl="0"/>
            <a:r>
              <a:rPr lang="pt-PT" i="1" dirty="0" smtClean="0">
                <a:solidFill>
                  <a:srgbClr val="002060"/>
                </a:solidFill>
              </a:rPr>
              <a:t>contributo </a:t>
            </a:r>
            <a:r>
              <a:rPr lang="pt-PT" i="1" dirty="0">
                <a:solidFill>
                  <a:srgbClr val="002060"/>
                </a:solidFill>
              </a:rPr>
              <a:t>para a reflexão ética sobre o morrer</a:t>
            </a:r>
            <a:r>
              <a:rPr lang="pt-PT" b="1" dirty="0">
                <a:solidFill>
                  <a:srgbClr val="002060"/>
                </a:solidFill>
              </a:rPr>
              <a:t>, </a:t>
            </a:r>
            <a:endParaRPr lang="pt-PT" b="1" dirty="0" smtClean="0">
              <a:solidFill>
                <a:srgbClr val="002060"/>
              </a:solidFill>
            </a:endParaRPr>
          </a:p>
          <a:p>
            <a:pPr lvl="0"/>
            <a:endParaRPr lang="pt-PT" b="1" dirty="0">
              <a:solidFill>
                <a:srgbClr val="002060"/>
              </a:solidFill>
            </a:endParaRPr>
          </a:p>
          <a:p>
            <a:pPr lvl="0"/>
            <a:r>
              <a:rPr lang="pt-PT" b="1" dirty="0" smtClean="0">
                <a:solidFill>
                  <a:srgbClr val="002060"/>
                </a:solidFill>
              </a:rPr>
              <a:t>Fátima</a:t>
            </a:r>
            <a:r>
              <a:rPr lang="pt-PT" b="1" dirty="0">
                <a:solidFill>
                  <a:srgbClr val="002060"/>
                </a:solidFill>
              </a:rPr>
              <a:t>, 12 de Novembro de </a:t>
            </a:r>
            <a:r>
              <a:rPr lang="pt-PT" b="1" dirty="0" smtClean="0">
                <a:solidFill>
                  <a:srgbClr val="002060"/>
                </a:solidFill>
              </a:rPr>
              <a:t>2009</a:t>
            </a:r>
            <a:endParaRPr lang="pt-P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4392488"/>
          </a:xfrm>
        </p:spPr>
        <p:txBody>
          <a:bodyPr>
            <a:normAutofit/>
          </a:bodyPr>
          <a:lstStyle/>
          <a:p>
            <a:pPr marL="457200" lvl="0" indent="-457200">
              <a:buAutoNum type="arabicParenR"/>
            </a:pPr>
            <a:r>
              <a:rPr lang="pt-PT" sz="2400" b="1" dirty="0" smtClean="0">
                <a:solidFill>
                  <a:srgbClr val="002060"/>
                </a:solidFill>
              </a:rPr>
              <a:t>Dificuldade </a:t>
            </a:r>
            <a:r>
              <a:rPr lang="pt-PT" sz="2400" b="1" dirty="0">
                <a:solidFill>
                  <a:srgbClr val="002060"/>
                </a:solidFill>
              </a:rPr>
              <a:t>em integrar a morte no horizonte da própria </a:t>
            </a:r>
            <a:r>
              <a:rPr lang="pt-PT" sz="2400" b="1" dirty="0" smtClean="0">
                <a:solidFill>
                  <a:srgbClr val="002060"/>
                </a:solidFill>
              </a:rPr>
              <a:t>vida</a:t>
            </a:r>
          </a:p>
          <a:p>
            <a:pPr marL="457200" lvl="0" indent="-457200">
              <a:buAutoNum type="arabicParenR"/>
            </a:pPr>
            <a:endParaRPr lang="pt-PT" sz="2400" b="1" dirty="0" smtClean="0">
              <a:solidFill>
                <a:srgbClr val="002060"/>
              </a:solidFill>
            </a:endParaRPr>
          </a:p>
          <a:p>
            <a:pPr marL="457200" lvl="0" indent="-457200">
              <a:buAutoNum type="arabicParenR"/>
            </a:pPr>
            <a:r>
              <a:rPr lang="pt-PT" sz="2400" dirty="0" smtClean="0">
                <a:solidFill>
                  <a:srgbClr val="002060"/>
                </a:solidFill>
              </a:rPr>
              <a:t>A visão </a:t>
            </a:r>
            <a:r>
              <a:rPr lang="pt-PT" sz="2400" dirty="0">
                <a:solidFill>
                  <a:srgbClr val="002060"/>
                </a:solidFill>
              </a:rPr>
              <a:t>cristã de um problema, que não é confessional (n.2),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mesmo </a:t>
            </a:r>
            <a:r>
              <a:rPr lang="pt-PT" sz="2400" dirty="0">
                <a:solidFill>
                  <a:srgbClr val="002060"/>
                </a:solidFill>
              </a:rPr>
              <a:t>se apresenta, com toda a clareza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“</a:t>
            </a:r>
            <a:r>
              <a:rPr lang="pt-PT" sz="2400" i="1" dirty="0">
                <a:solidFill>
                  <a:srgbClr val="002060"/>
                </a:solidFill>
              </a:rPr>
              <a:t>o </a:t>
            </a:r>
            <a:r>
              <a:rPr lang="pt-PT" sz="2400" b="1" i="1" dirty="0">
                <a:solidFill>
                  <a:srgbClr val="002060"/>
                </a:solidFill>
              </a:rPr>
              <a:t>contributo das intuições que brotam da fé cristã</a:t>
            </a:r>
            <a:r>
              <a:rPr lang="pt-PT" sz="2400" dirty="0" smtClean="0">
                <a:solidFill>
                  <a:srgbClr val="002060"/>
                </a:solidFill>
              </a:rPr>
              <a:t>”</a:t>
            </a:r>
          </a:p>
          <a:p>
            <a:pPr marL="457200" lvl="0" indent="-457200"/>
            <a:endParaRPr lang="pt-PT" sz="2400" dirty="0" smtClean="0">
              <a:solidFill>
                <a:srgbClr val="002060"/>
              </a:solidFill>
            </a:endParaRPr>
          </a:p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3) O morrer na cultura actual</a:t>
            </a:r>
          </a:p>
          <a:p>
            <a:pPr marL="457200" lvl="0" indent="-457200"/>
            <a:endParaRPr lang="pt-PT" sz="2400" dirty="0" smtClean="0">
              <a:solidFill>
                <a:srgbClr val="002060"/>
              </a:solidFill>
            </a:endParaRPr>
          </a:p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4) Alguns critérios éticos</a:t>
            </a:r>
            <a:endParaRPr lang="pt-PT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544616"/>
          </a:xfrm>
        </p:spPr>
        <p:txBody>
          <a:bodyPr>
            <a:normAutofit lnSpcReduction="10000"/>
          </a:bodyPr>
          <a:lstStyle/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4) Alguns critérios éticos</a:t>
            </a:r>
          </a:p>
          <a:p>
            <a:pPr marL="457200" lvl="0" indent="-457200">
              <a:buFont typeface="Arial" charset="0"/>
              <a:buChar char="•"/>
            </a:pPr>
            <a:endParaRPr lang="pt-PT" sz="2400" dirty="0" smtClean="0">
              <a:solidFill>
                <a:srgbClr val="002060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r>
              <a:rPr lang="pt-PT" sz="2400" dirty="0" smtClean="0">
                <a:solidFill>
                  <a:srgbClr val="002060"/>
                </a:solidFill>
              </a:rPr>
              <a:t>Inaceitável </a:t>
            </a:r>
            <a:r>
              <a:rPr lang="pt-PT" sz="2400" dirty="0">
                <a:solidFill>
                  <a:srgbClr val="002060"/>
                </a:solidFill>
              </a:rPr>
              <a:t>qualquer forma de </a:t>
            </a:r>
            <a:r>
              <a:rPr lang="pt-PT" sz="2400" dirty="0" smtClean="0">
                <a:solidFill>
                  <a:srgbClr val="002060"/>
                </a:solidFill>
              </a:rPr>
              <a:t>eutanásia” (cf. EV 65)</a:t>
            </a:r>
          </a:p>
          <a:p>
            <a:pPr marL="457200" lvl="0" indent="-457200">
              <a:buFont typeface="Arial" charset="0"/>
              <a:buChar char="•"/>
            </a:pPr>
            <a:r>
              <a:rPr lang="pt-PT" sz="2400" b="1" dirty="0">
                <a:solidFill>
                  <a:srgbClr val="002060"/>
                </a:solidFill>
              </a:rPr>
              <a:t>E</a:t>
            </a:r>
            <a:r>
              <a:rPr lang="pt-PT" sz="2400" dirty="0" smtClean="0">
                <a:solidFill>
                  <a:srgbClr val="002060"/>
                </a:solidFill>
              </a:rPr>
              <a:t>utanásia </a:t>
            </a:r>
            <a:r>
              <a:rPr lang="pt-PT" sz="2400" dirty="0">
                <a:solidFill>
                  <a:srgbClr val="002060"/>
                </a:solidFill>
              </a:rPr>
              <a:t>constitui  </a:t>
            </a:r>
            <a:r>
              <a:rPr lang="pt-PT" sz="2400" dirty="0" smtClean="0">
                <a:solidFill>
                  <a:srgbClr val="002060"/>
                </a:solidFill>
              </a:rPr>
              <a:t>uma </a:t>
            </a:r>
            <a:r>
              <a:rPr lang="pt-PT" sz="2400" dirty="0">
                <a:solidFill>
                  <a:srgbClr val="002060"/>
                </a:solidFill>
              </a:rPr>
              <a:t>renúncia a acompanhar a pessoa doente,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traduz </a:t>
            </a:r>
            <a:r>
              <a:rPr lang="pt-PT" sz="2400" dirty="0">
                <a:solidFill>
                  <a:srgbClr val="002060"/>
                </a:solidFill>
              </a:rPr>
              <a:t>a </a:t>
            </a:r>
            <a:r>
              <a:rPr lang="pt-PT" sz="2400" i="1" dirty="0">
                <a:solidFill>
                  <a:srgbClr val="002060"/>
                </a:solidFill>
              </a:rPr>
              <a:t>falta de empenho de uma </a:t>
            </a:r>
            <a:r>
              <a:rPr lang="pt-PT" sz="2400" i="1" dirty="0" smtClean="0">
                <a:solidFill>
                  <a:srgbClr val="002060"/>
                </a:solidFill>
              </a:rPr>
              <a:t>sociedade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002060"/>
                </a:solidFill>
              </a:rPr>
              <a:t>Contra a  </a:t>
            </a:r>
            <a:r>
              <a:rPr lang="pt-PT" sz="2400" b="1" dirty="0">
                <a:solidFill>
                  <a:srgbClr val="002060"/>
                </a:solidFill>
              </a:rPr>
              <a:t>obstinação </a:t>
            </a:r>
            <a:r>
              <a:rPr lang="pt-PT" sz="2400" b="1" dirty="0" smtClean="0">
                <a:solidFill>
                  <a:srgbClr val="002060"/>
                </a:solidFill>
              </a:rPr>
              <a:t>terapêutica </a:t>
            </a:r>
            <a:r>
              <a:rPr lang="pt-PT" sz="2400" dirty="0" smtClean="0">
                <a:solidFill>
                  <a:srgbClr val="002060"/>
                </a:solidFill>
              </a:rPr>
              <a:t>ou </a:t>
            </a:r>
            <a:r>
              <a:rPr lang="pt-PT" sz="2400" dirty="0">
                <a:solidFill>
                  <a:srgbClr val="002060"/>
                </a:solidFill>
              </a:rPr>
              <a:t>“</a:t>
            </a:r>
            <a:r>
              <a:rPr lang="pt-PT" sz="2400" i="1" dirty="0">
                <a:solidFill>
                  <a:srgbClr val="002060"/>
                </a:solidFill>
              </a:rPr>
              <a:t>distanásia</a:t>
            </a:r>
            <a:r>
              <a:rPr lang="pt-PT" sz="2400" dirty="0" smtClean="0">
                <a:solidFill>
                  <a:srgbClr val="002060"/>
                </a:solidFill>
              </a:rPr>
              <a:t>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002060"/>
                </a:solidFill>
              </a:rPr>
              <a:t>A </a:t>
            </a:r>
            <a:r>
              <a:rPr lang="pt-PT" sz="2400" dirty="0">
                <a:solidFill>
                  <a:srgbClr val="002060"/>
                </a:solidFill>
              </a:rPr>
              <a:t>favor da </a:t>
            </a:r>
            <a:r>
              <a:rPr lang="pt-PT" sz="2400" dirty="0" err="1">
                <a:solidFill>
                  <a:srgbClr val="002060"/>
                </a:solidFill>
              </a:rPr>
              <a:t>ortotanásia</a:t>
            </a:r>
            <a:r>
              <a:rPr lang="pt-PT" sz="2400" dirty="0">
                <a:solidFill>
                  <a:srgbClr val="002060"/>
                </a:solidFill>
              </a:rPr>
              <a:t> </a:t>
            </a:r>
            <a:endParaRPr lang="pt-PT" sz="16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1600" dirty="0" smtClean="0">
                <a:solidFill>
                  <a:srgbClr val="002060"/>
                </a:solidFill>
              </a:rPr>
              <a:t>(é lícito </a:t>
            </a:r>
            <a:r>
              <a:rPr lang="pt-PT" sz="1600" dirty="0">
                <a:solidFill>
                  <a:srgbClr val="002060"/>
                </a:solidFill>
              </a:rPr>
              <a:t>interromper a aplicação de meios terapêuticos </a:t>
            </a:r>
            <a:endParaRPr lang="pt-PT" sz="16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1600" dirty="0" smtClean="0">
                <a:solidFill>
                  <a:srgbClr val="002060"/>
                </a:solidFill>
              </a:rPr>
              <a:t>quando </a:t>
            </a:r>
            <a:r>
              <a:rPr lang="pt-PT" sz="1600" dirty="0">
                <a:solidFill>
                  <a:srgbClr val="002060"/>
                </a:solidFill>
              </a:rPr>
              <a:t>os resultados contrariam as esperanças postas neles)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PT" sz="2400" dirty="0">
                <a:solidFill>
                  <a:srgbClr val="002060"/>
                </a:solidFill>
              </a:rPr>
              <a:t>C</a:t>
            </a:r>
            <a:r>
              <a:rPr lang="pt-PT" sz="2400" dirty="0" smtClean="0">
                <a:solidFill>
                  <a:srgbClr val="002060"/>
                </a:solidFill>
              </a:rPr>
              <a:t>ontra </a:t>
            </a:r>
            <a:r>
              <a:rPr lang="pt-PT" sz="2400" dirty="0">
                <a:solidFill>
                  <a:srgbClr val="002060"/>
                </a:solidFill>
              </a:rPr>
              <a:t>a </a:t>
            </a:r>
            <a:r>
              <a:rPr lang="pt-PT" sz="2400" dirty="0" smtClean="0">
                <a:solidFill>
                  <a:srgbClr val="002060"/>
                </a:solidFill>
              </a:rPr>
              <a:t>distanásia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002060"/>
                </a:solidFill>
              </a:rPr>
              <a:t>A vida humana: um </a:t>
            </a:r>
            <a:r>
              <a:rPr lang="pt-PT" sz="2400" dirty="0">
                <a:solidFill>
                  <a:srgbClr val="002060"/>
                </a:solidFill>
              </a:rPr>
              <a:t>valor </a:t>
            </a:r>
            <a:r>
              <a:rPr lang="pt-PT" sz="2400" dirty="0" smtClean="0">
                <a:solidFill>
                  <a:srgbClr val="002060"/>
                </a:solidFill>
              </a:rPr>
              <a:t>fundamental, não </a:t>
            </a:r>
            <a:r>
              <a:rPr lang="pt-PT" sz="2400" dirty="0">
                <a:solidFill>
                  <a:srgbClr val="002060"/>
                </a:solidFill>
              </a:rPr>
              <a:t>absoluto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002060"/>
                </a:solidFill>
              </a:rPr>
              <a:t>Há uma diferença </a:t>
            </a:r>
            <a:r>
              <a:rPr lang="pt-PT" sz="2400" dirty="0">
                <a:solidFill>
                  <a:srgbClr val="002060"/>
                </a:solidFill>
              </a:rPr>
              <a:t>fundamental entre matar e deixar </a:t>
            </a:r>
            <a:r>
              <a:rPr lang="pt-PT" sz="2400" dirty="0" smtClean="0">
                <a:solidFill>
                  <a:srgbClr val="002060"/>
                </a:solidFill>
              </a:rPr>
              <a:t>morrer</a:t>
            </a:r>
          </a:p>
          <a:p>
            <a:pPr marL="457200" indent="-457200">
              <a:buFont typeface="Arial" pitchFamily="34" charset="0"/>
              <a:buChar char="•"/>
            </a:pP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5) O </a:t>
            </a:r>
            <a:r>
              <a:rPr lang="pt-PT" sz="2400" dirty="0">
                <a:solidFill>
                  <a:srgbClr val="002060"/>
                </a:solidFill>
              </a:rPr>
              <a:t>desafio da “</a:t>
            </a:r>
            <a:r>
              <a:rPr lang="pt-PT" sz="2400" i="1" dirty="0">
                <a:solidFill>
                  <a:srgbClr val="002060"/>
                </a:solidFill>
              </a:rPr>
              <a:t>opção por um morrer humano</a:t>
            </a:r>
            <a:r>
              <a:rPr lang="pt-PT" sz="2400" dirty="0">
                <a:solidFill>
                  <a:srgbClr val="002060"/>
                </a:solidFill>
              </a:rPr>
              <a:t>”</a:t>
            </a:r>
          </a:p>
          <a:p>
            <a:pPr marL="457200" lvl="0" indent="-457200"/>
            <a:endParaRPr lang="pt-PT" sz="2400" dirty="0" smtClean="0"/>
          </a:p>
          <a:p>
            <a:pPr marL="457200" lvl="0" indent="-457200"/>
            <a:endParaRPr lang="pt-PT" sz="2400" dirty="0"/>
          </a:p>
          <a:p>
            <a:pPr marL="457200" indent="-457200"/>
            <a:endParaRPr lang="pt-PT" sz="2400" dirty="0"/>
          </a:p>
          <a:p>
            <a:pPr marL="457200" lvl="0" indent="-457200">
              <a:buAutoNum type="arabicParenR"/>
            </a:pPr>
            <a:endParaRPr lang="pt-PT" sz="2400" dirty="0"/>
          </a:p>
          <a:p>
            <a:pPr marL="457200" indent="-457200"/>
            <a:endParaRPr lang="pt-PT" sz="2400" dirty="0"/>
          </a:p>
          <a:p>
            <a:endParaRPr lang="pt-PT" sz="2400" dirty="0"/>
          </a:p>
          <a:p>
            <a:pPr>
              <a:buFont typeface="Arial" pitchFamily="34" charset="0"/>
              <a:buChar char="•"/>
            </a:pPr>
            <a:endParaRPr lang="pt-PT" sz="3600" dirty="0"/>
          </a:p>
          <a:p>
            <a:endParaRPr lang="pt-PT" sz="6000" dirty="0"/>
          </a:p>
          <a:p>
            <a:pPr lvl="0">
              <a:buFont typeface="Arial" pitchFamily="34" charset="0"/>
              <a:buChar char="•"/>
            </a:pPr>
            <a:endParaRPr lang="pt-PT" sz="5600" dirty="0" smtClean="0"/>
          </a:p>
          <a:p>
            <a:endParaRPr lang="pt-PT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544616"/>
          </a:xfrm>
        </p:spPr>
        <p:txBody>
          <a:bodyPr>
            <a:normAutofit lnSpcReduction="10000"/>
          </a:bodyPr>
          <a:lstStyle/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4) Alguns critérios éticos</a:t>
            </a:r>
          </a:p>
          <a:p>
            <a:pPr marL="457200" lvl="0" indent="-457200">
              <a:buFont typeface="Arial" charset="0"/>
              <a:buChar char="•"/>
            </a:pPr>
            <a:endParaRPr lang="pt-PT" sz="2400" dirty="0" smtClean="0">
              <a:solidFill>
                <a:srgbClr val="002060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r>
              <a:rPr lang="pt-PT" sz="2400" dirty="0" smtClean="0">
                <a:solidFill>
                  <a:srgbClr val="002060"/>
                </a:solidFill>
              </a:rPr>
              <a:t>Inaceitável </a:t>
            </a:r>
            <a:r>
              <a:rPr lang="pt-PT" sz="2400" dirty="0">
                <a:solidFill>
                  <a:srgbClr val="002060"/>
                </a:solidFill>
              </a:rPr>
              <a:t>qualquer forma de </a:t>
            </a:r>
            <a:r>
              <a:rPr lang="pt-PT" sz="2400" dirty="0" smtClean="0">
                <a:solidFill>
                  <a:srgbClr val="002060"/>
                </a:solidFill>
              </a:rPr>
              <a:t>eutanásia” (cf. EV 65)</a:t>
            </a:r>
          </a:p>
          <a:p>
            <a:pPr marL="457200" lvl="0" indent="-457200">
              <a:buFont typeface="Arial" charset="0"/>
              <a:buChar char="•"/>
            </a:pPr>
            <a:r>
              <a:rPr lang="pt-PT" sz="2400" b="1" dirty="0">
                <a:solidFill>
                  <a:srgbClr val="002060"/>
                </a:solidFill>
              </a:rPr>
              <a:t>E</a:t>
            </a:r>
            <a:r>
              <a:rPr lang="pt-PT" sz="2400" dirty="0" smtClean="0">
                <a:solidFill>
                  <a:srgbClr val="002060"/>
                </a:solidFill>
              </a:rPr>
              <a:t>utanásia </a:t>
            </a:r>
            <a:r>
              <a:rPr lang="pt-PT" sz="2400" dirty="0">
                <a:solidFill>
                  <a:srgbClr val="002060"/>
                </a:solidFill>
              </a:rPr>
              <a:t>constitui  </a:t>
            </a:r>
            <a:r>
              <a:rPr lang="pt-PT" sz="2400" dirty="0" smtClean="0">
                <a:solidFill>
                  <a:srgbClr val="002060"/>
                </a:solidFill>
              </a:rPr>
              <a:t>uma </a:t>
            </a:r>
            <a:r>
              <a:rPr lang="pt-PT" sz="2400" dirty="0">
                <a:solidFill>
                  <a:srgbClr val="002060"/>
                </a:solidFill>
              </a:rPr>
              <a:t>renúncia a acompanhar a pessoa doente,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traduz </a:t>
            </a:r>
            <a:r>
              <a:rPr lang="pt-PT" sz="2400" dirty="0">
                <a:solidFill>
                  <a:srgbClr val="002060"/>
                </a:solidFill>
              </a:rPr>
              <a:t>a </a:t>
            </a:r>
            <a:r>
              <a:rPr lang="pt-PT" sz="2400" i="1" dirty="0">
                <a:solidFill>
                  <a:srgbClr val="002060"/>
                </a:solidFill>
              </a:rPr>
              <a:t>falta de empenho de uma </a:t>
            </a:r>
            <a:r>
              <a:rPr lang="pt-PT" sz="2400" i="1" dirty="0" smtClean="0">
                <a:solidFill>
                  <a:srgbClr val="002060"/>
                </a:solidFill>
              </a:rPr>
              <a:t>sociedade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002060"/>
                </a:solidFill>
              </a:rPr>
              <a:t>Contra a  </a:t>
            </a:r>
            <a:r>
              <a:rPr lang="pt-PT" sz="2400" b="1" dirty="0">
                <a:solidFill>
                  <a:srgbClr val="002060"/>
                </a:solidFill>
              </a:rPr>
              <a:t>obstinação </a:t>
            </a:r>
            <a:r>
              <a:rPr lang="pt-PT" sz="2400" b="1" dirty="0" smtClean="0">
                <a:solidFill>
                  <a:srgbClr val="002060"/>
                </a:solidFill>
              </a:rPr>
              <a:t>terapêutica </a:t>
            </a:r>
            <a:r>
              <a:rPr lang="pt-PT" sz="2400" dirty="0" smtClean="0">
                <a:solidFill>
                  <a:srgbClr val="002060"/>
                </a:solidFill>
              </a:rPr>
              <a:t>ou </a:t>
            </a:r>
            <a:r>
              <a:rPr lang="pt-PT" sz="2400" dirty="0">
                <a:solidFill>
                  <a:srgbClr val="002060"/>
                </a:solidFill>
              </a:rPr>
              <a:t>“</a:t>
            </a:r>
            <a:r>
              <a:rPr lang="pt-PT" sz="2400" i="1" dirty="0">
                <a:solidFill>
                  <a:srgbClr val="002060"/>
                </a:solidFill>
              </a:rPr>
              <a:t>distanásia</a:t>
            </a:r>
            <a:r>
              <a:rPr lang="pt-PT" sz="2400" dirty="0" smtClean="0">
                <a:solidFill>
                  <a:srgbClr val="002060"/>
                </a:solidFill>
              </a:rPr>
              <a:t>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002060"/>
                </a:solidFill>
              </a:rPr>
              <a:t>A </a:t>
            </a:r>
            <a:r>
              <a:rPr lang="pt-PT" sz="2400" dirty="0">
                <a:solidFill>
                  <a:srgbClr val="002060"/>
                </a:solidFill>
              </a:rPr>
              <a:t>favor da </a:t>
            </a:r>
            <a:r>
              <a:rPr lang="pt-PT" sz="2400" dirty="0" err="1">
                <a:solidFill>
                  <a:srgbClr val="002060"/>
                </a:solidFill>
              </a:rPr>
              <a:t>ortotanásia</a:t>
            </a:r>
            <a:r>
              <a:rPr lang="pt-PT" sz="2400" dirty="0">
                <a:solidFill>
                  <a:srgbClr val="002060"/>
                </a:solidFill>
              </a:rPr>
              <a:t> </a:t>
            </a:r>
            <a:endParaRPr lang="pt-PT" sz="1600" dirty="0">
              <a:solidFill>
                <a:srgbClr val="002060"/>
              </a:solidFill>
            </a:endParaRPr>
          </a:p>
          <a:p>
            <a:pPr marL="457200" indent="-457200"/>
            <a:r>
              <a:rPr lang="pt-PT" sz="1600" dirty="0" smtClean="0">
                <a:solidFill>
                  <a:srgbClr val="002060"/>
                </a:solidFill>
              </a:rPr>
              <a:t>(é lícito </a:t>
            </a:r>
            <a:r>
              <a:rPr lang="pt-PT" sz="1600" dirty="0">
                <a:solidFill>
                  <a:srgbClr val="002060"/>
                </a:solidFill>
              </a:rPr>
              <a:t>interromper a aplicação de meios terapêuticos </a:t>
            </a:r>
            <a:endParaRPr lang="pt-PT" sz="16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1600" dirty="0" smtClean="0">
                <a:solidFill>
                  <a:srgbClr val="002060"/>
                </a:solidFill>
              </a:rPr>
              <a:t>quando </a:t>
            </a:r>
            <a:r>
              <a:rPr lang="pt-PT" sz="1600" dirty="0">
                <a:solidFill>
                  <a:srgbClr val="002060"/>
                </a:solidFill>
              </a:rPr>
              <a:t>os resultados contrariam as esperanças postas neles)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PT" sz="2400" dirty="0">
                <a:solidFill>
                  <a:srgbClr val="002060"/>
                </a:solidFill>
              </a:rPr>
              <a:t>C</a:t>
            </a:r>
            <a:r>
              <a:rPr lang="pt-PT" sz="2400" dirty="0" smtClean="0">
                <a:solidFill>
                  <a:srgbClr val="002060"/>
                </a:solidFill>
              </a:rPr>
              <a:t>ontra </a:t>
            </a:r>
            <a:r>
              <a:rPr lang="pt-PT" sz="2400" dirty="0">
                <a:solidFill>
                  <a:srgbClr val="002060"/>
                </a:solidFill>
              </a:rPr>
              <a:t>a </a:t>
            </a:r>
            <a:r>
              <a:rPr lang="pt-PT" sz="2400" dirty="0" smtClean="0">
                <a:solidFill>
                  <a:srgbClr val="002060"/>
                </a:solidFill>
              </a:rPr>
              <a:t>distanásia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002060"/>
                </a:solidFill>
              </a:rPr>
              <a:t>A vida humana: um </a:t>
            </a:r>
            <a:r>
              <a:rPr lang="pt-PT" sz="2400" dirty="0">
                <a:solidFill>
                  <a:srgbClr val="002060"/>
                </a:solidFill>
              </a:rPr>
              <a:t>valor </a:t>
            </a:r>
            <a:r>
              <a:rPr lang="pt-PT" sz="2400" dirty="0" smtClean="0">
                <a:solidFill>
                  <a:srgbClr val="002060"/>
                </a:solidFill>
              </a:rPr>
              <a:t>fundamental, não </a:t>
            </a:r>
            <a:r>
              <a:rPr lang="pt-PT" sz="2400" dirty="0">
                <a:solidFill>
                  <a:srgbClr val="002060"/>
                </a:solidFill>
              </a:rPr>
              <a:t>absoluto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002060"/>
                </a:solidFill>
              </a:rPr>
              <a:t>Há uma diferença </a:t>
            </a:r>
            <a:r>
              <a:rPr lang="pt-PT" sz="2400" dirty="0">
                <a:solidFill>
                  <a:srgbClr val="002060"/>
                </a:solidFill>
              </a:rPr>
              <a:t>fundamental entre matar e deixar </a:t>
            </a:r>
            <a:r>
              <a:rPr lang="pt-PT" sz="2400" dirty="0" smtClean="0">
                <a:solidFill>
                  <a:srgbClr val="002060"/>
                </a:solidFill>
              </a:rPr>
              <a:t>morrer</a:t>
            </a:r>
          </a:p>
          <a:p>
            <a:pPr marL="457200" indent="-457200">
              <a:buFont typeface="Arial" pitchFamily="34" charset="0"/>
              <a:buChar char="•"/>
            </a:pPr>
            <a:endParaRPr lang="pt-PT" sz="24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pt-PT" sz="2400" dirty="0" smtClean="0">
                <a:solidFill>
                  <a:srgbClr val="002060"/>
                </a:solidFill>
              </a:rPr>
              <a:t>5) O </a:t>
            </a:r>
            <a:r>
              <a:rPr lang="pt-PT" sz="2400" dirty="0">
                <a:solidFill>
                  <a:srgbClr val="002060"/>
                </a:solidFill>
              </a:rPr>
              <a:t>desafio da “</a:t>
            </a:r>
            <a:r>
              <a:rPr lang="pt-PT" sz="2400" i="1" dirty="0">
                <a:solidFill>
                  <a:srgbClr val="002060"/>
                </a:solidFill>
              </a:rPr>
              <a:t>opção por um morrer humano</a:t>
            </a:r>
            <a:r>
              <a:rPr lang="pt-PT" sz="2400" dirty="0">
                <a:solidFill>
                  <a:srgbClr val="002060"/>
                </a:solidFill>
              </a:rPr>
              <a:t>”</a:t>
            </a:r>
          </a:p>
          <a:p>
            <a:pPr marL="457200" lvl="0" indent="-457200"/>
            <a:endParaRPr lang="pt-PT" sz="2400" dirty="0" smtClean="0"/>
          </a:p>
          <a:p>
            <a:pPr marL="457200" lvl="0" indent="-457200"/>
            <a:endParaRPr lang="pt-PT" sz="2400" dirty="0"/>
          </a:p>
          <a:p>
            <a:pPr marL="457200" indent="-457200"/>
            <a:endParaRPr lang="pt-PT" sz="2400" dirty="0"/>
          </a:p>
          <a:p>
            <a:pPr marL="457200" lvl="0" indent="-457200">
              <a:buAutoNum type="arabicParenR"/>
            </a:pPr>
            <a:endParaRPr lang="pt-PT" sz="2400" dirty="0"/>
          </a:p>
          <a:p>
            <a:pPr marL="457200" indent="-457200"/>
            <a:endParaRPr lang="pt-PT" sz="2400" dirty="0"/>
          </a:p>
          <a:p>
            <a:endParaRPr lang="pt-PT" sz="2400" dirty="0"/>
          </a:p>
          <a:p>
            <a:pPr>
              <a:buFont typeface="Arial" pitchFamily="34" charset="0"/>
              <a:buChar char="•"/>
            </a:pPr>
            <a:endParaRPr lang="pt-PT" sz="3600" dirty="0"/>
          </a:p>
          <a:p>
            <a:endParaRPr lang="pt-PT" sz="6000" dirty="0"/>
          </a:p>
          <a:p>
            <a:pPr lvl="0">
              <a:buFont typeface="Arial" pitchFamily="34" charset="0"/>
              <a:buChar char="•"/>
            </a:pPr>
            <a:endParaRPr lang="pt-PT" sz="5600" dirty="0" smtClean="0"/>
          </a:p>
          <a:p>
            <a:endParaRPr lang="pt-PT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pt-PT" b="1" dirty="0">
                <a:solidFill>
                  <a:srgbClr val="FF0000"/>
                </a:solidFill>
              </a:rPr>
              <a:t>5</a:t>
            </a:r>
            <a:r>
              <a:rPr lang="pt-PT" b="1" dirty="0" smtClean="0">
                <a:solidFill>
                  <a:srgbClr val="FF0000"/>
                </a:solidFill>
              </a:rPr>
              <a:t>. Síntese da problemática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 bwMode="invGray">
          <a:xfrm>
            <a:off x="0" y="1340768"/>
            <a:ext cx="9144000" cy="4824536"/>
          </a:xfrm>
        </p:spPr>
        <p:txBody>
          <a:bodyPr>
            <a:normAutofit/>
          </a:bodyPr>
          <a:lstStyle/>
          <a:p>
            <a:pPr lvl="0"/>
            <a:r>
              <a:rPr lang="pt-PT" b="1" dirty="0" smtClean="0">
                <a:solidFill>
                  <a:srgbClr val="002060"/>
                </a:solidFill>
              </a:rPr>
              <a:t>A </a:t>
            </a:r>
            <a:r>
              <a:rPr lang="pt-PT" b="1" dirty="0">
                <a:solidFill>
                  <a:srgbClr val="002060"/>
                </a:solidFill>
              </a:rPr>
              <a:t>exigência ética da </a:t>
            </a:r>
            <a:r>
              <a:rPr lang="pt-PT" b="1" dirty="0" err="1" smtClean="0">
                <a:solidFill>
                  <a:srgbClr val="002060"/>
                </a:solidFill>
              </a:rPr>
              <a:t>ortotanásia</a:t>
            </a:r>
            <a:endParaRPr lang="pt-PT" b="1" dirty="0" smtClean="0">
              <a:solidFill>
                <a:srgbClr val="002060"/>
              </a:solidFill>
            </a:endParaRPr>
          </a:p>
          <a:p>
            <a:r>
              <a:rPr lang="pt-PT" sz="2000" dirty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pt-PT" b="1" dirty="0">
                <a:solidFill>
                  <a:srgbClr val="002060"/>
                </a:solidFill>
              </a:rPr>
              <a:t>A negação da </a:t>
            </a:r>
            <a:r>
              <a:rPr lang="pt-PT" b="1" dirty="0" smtClean="0">
                <a:solidFill>
                  <a:srgbClr val="002060"/>
                </a:solidFill>
              </a:rPr>
              <a:t>eutanásia</a:t>
            </a:r>
            <a:endParaRPr lang="pt-PT" dirty="0" smtClean="0">
              <a:solidFill>
                <a:srgbClr val="002060"/>
              </a:solidFill>
            </a:endParaRPr>
          </a:p>
          <a:p>
            <a:endParaRPr lang="pt-PT" sz="2000" dirty="0">
              <a:solidFill>
                <a:srgbClr val="002060"/>
              </a:solidFill>
            </a:endParaRPr>
          </a:p>
          <a:p>
            <a:pPr lvl="0"/>
            <a:r>
              <a:rPr lang="pt-PT" b="1" dirty="0">
                <a:solidFill>
                  <a:srgbClr val="002060"/>
                </a:solidFill>
              </a:rPr>
              <a:t>A negação da </a:t>
            </a:r>
            <a:r>
              <a:rPr lang="pt-PT" b="1" dirty="0" smtClean="0">
                <a:solidFill>
                  <a:srgbClr val="002060"/>
                </a:solidFill>
              </a:rPr>
              <a:t>distanásia</a:t>
            </a:r>
            <a:endParaRPr lang="pt-PT" dirty="0" smtClean="0">
              <a:solidFill>
                <a:srgbClr val="002060"/>
              </a:solidFill>
            </a:endParaRPr>
          </a:p>
          <a:p>
            <a:r>
              <a:rPr lang="pt-PT" sz="2000" b="1" dirty="0">
                <a:solidFill>
                  <a:srgbClr val="002060"/>
                </a:solidFill>
              </a:rPr>
              <a:t> </a:t>
            </a:r>
            <a:endParaRPr lang="pt-PT" sz="2000" dirty="0">
              <a:solidFill>
                <a:srgbClr val="002060"/>
              </a:solidFill>
            </a:endParaRPr>
          </a:p>
          <a:p>
            <a:r>
              <a:rPr lang="pt-PT" dirty="0" smtClean="0">
                <a:solidFill>
                  <a:srgbClr val="002060"/>
                </a:solidFill>
              </a:rPr>
              <a:t>Jesus:</a:t>
            </a:r>
            <a:endParaRPr lang="pt-PT" dirty="0">
              <a:solidFill>
                <a:srgbClr val="002060"/>
              </a:solidFill>
            </a:endParaRPr>
          </a:p>
          <a:p>
            <a:r>
              <a:rPr lang="pt-PT" dirty="0" smtClean="0">
                <a:solidFill>
                  <a:srgbClr val="002060"/>
                </a:solidFill>
              </a:rPr>
              <a:t>modelo </a:t>
            </a:r>
            <a:r>
              <a:rPr lang="pt-PT" dirty="0">
                <a:solidFill>
                  <a:srgbClr val="002060"/>
                </a:solidFill>
              </a:rPr>
              <a:t>e a referência para o cristão </a:t>
            </a:r>
            <a:endParaRPr lang="pt-PT" dirty="0" smtClean="0">
              <a:solidFill>
                <a:srgbClr val="002060"/>
              </a:solidFill>
            </a:endParaRPr>
          </a:p>
          <a:p>
            <a:r>
              <a:rPr lang="pt-PT" dirty="0" smtClean="0">
                <a:solidFill>
                  <a:srgbClr val="002060"/>
                </a:solidFill>
              </a:rPr>
              <a:t>na </a:t>
            </a:r>
            <a:r>
              <a:rPr lang="pt-PT" dirty="0">
                <a:solidFill>
                  <a:srgbClr val="002060"/>
                </a:solidFill>
              </a:rPr>
              <a:t>vida e na morte</a:t>
            </a:r>
            <a:r>
              <a:rPr lang="pt-PT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1. Contexto ético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328592"/>
          </a:xfrm>
        </p:spPr>
        <p:txBody>
          <a:bodyPr>
            <a:normAutofit fontScale="925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pt-PT" b="1" dirty="0" smtClean="0">
                <a:solidFill>
                  <a:srgbClr val="002060"/>
                </a:solidFill>
              </a:rPr>
              <a:t>Dignidade humana</a:t>
            </a:r>
          </a:p>
          <a:p>
            <a:pPr lvl="0"/>
            <a:r>
              <a:rPr lang="pt-PT" b="1" dirty="0" smtClean="0">
                <a:solidFill>
                  <a:srgbClr val="002060"/>
                </a:solidFill>
              </a:rPr>
              <a:t> </a:t>
            </a:r>
            <a:endParaRPr lang="pt-PT" b="1" dirty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PT" sz="2400" dirty="0">
                <a:solidFill>
                  <a:srgbClr val="002060"/>
                </a:solidFill>
              </a:rPr>
              <a:t>A</a:t>
            </a:r>
            <a:r>
              <a:rPr lang="pt-PT" sz="2400" dirty="0" smtClean="0">
                <a:solidFill>
                  <a:srgbClr val="002060"/>
                </a:solidFill>
              </a:rPr>
              <a:t> </a:t>
            </a:r>
            <a:r>
              <a:rPr lang="pt-PT" sz="2400" dirty="0">
                <a:solidFill>
                  <a:srgbClr val="002060"/>
                </a:solidFill>
              </a:rPr>
              <a:t>partir da ideia de autonomia, </a:t>
            </a:r>
          </a:p>
          <a:p>
            <a:pPr lvl="0">
              <a:buFont typeface="Arial" pitchFamily="34" charset="0"/>
              <a:buChar char="•"/>
            </a:pPr>
            <a:r>
              <a:rPr lang="pt-PT" sz="2400" dirty="0">
                <a:solidFill>
                  <a:srgbClr val="002060"/>
                </a:solidFill>
              </a:rPr>
              <a:t>A</a:t>
            </a:r>
            <a:r>
              <a:rPr lang="pt-PT" sz="2400" dirty="0" smtClean="0">
                <a:solidFill>
                  <a:srgbClr val="002060"/>
                </a:solidFill>
              </a:rPr>
              <a:t> </a:t>
            </a:r>
            <a:r>
              <a:rPr lang="pt-PT" sz="2400" dirty="0">
                <a:solidFill>
                  <a:srgbClr val="002060"/>
                </a:solidFill>
              </a:rPr>
              <a:t>partir da condição da filiação divina, </a:t>
            </a:r>
            <a:endParaRPr lang="pt-PT" sz="24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2400" dirty="0">
                <a:solidFill>
                  <a:srgbClr val="002060"/>
                </a:solidFill>
              </a:rPr>
              <a:t>A</a:t>
            </a:r>
            <a:r>
              <a:rPr lang="pt-PT" sz="2400" dirty="0" smtClean="0">
                <a:solidFill>
                  <a:srgbClr val="002060"/>
                </a:solidFill>
              </a:rPr>
              <a:t> </a:t>
            </a:r>
            <a:r>
              <a:rPr lang="pt-PT" sz="2400" dirty="0">
                <a:solidFill>
                  <a:srgbClr val="002060"/>
                </a:solidFill>
              </a:rPr>
              <a:t>partir do direito, </a:t>
            </a:r>
            <a:endParaRPr lang="pt-PT" sz="24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2400" dirty="0">
                <a:solidFill>
                  <a:srgbClr val="002060"/>
                </a:solidFill>
              </a:rPr>
              <a:t>A</a:t>
            </a:r>
            <a:r>
              <a:rPr lang="pt-PT" sz="2400" dirty="0" smtClean="0">
                <a:solidFill>
                  <a:srgbClr val="002060"/>
                </a:solidFill>
              </a:rPr>
              <a:t> </a:t>
            </a:r>
            <a:r>
              <a:rPr lang="pt-PT" sz="2400" dirty="0">
                <a:solidFill>
                  <a:srgbClr val="002060"/>
                </a:solidFill>
              </a:rPr>
              <a:t>partir da sua liberdade. </a:t>
            </a:r>
            <a:endParaRPr lang="pt-PT" sz="24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pt-PT" sz="2400" dirty="0">
              <a:solidFill>
                <a:srgbClr val="002060"/>
              </a:solidFill>
            </a:endParaRPr>
          </a:p>
          <a:p>
            <a:r>
              <a:rPr lang="pt-PT" sz="2400" dirty="0" smtClean="0">
                <a:solidFill>
                  <a:srgbClr val="002060"/>
                </a:solidFill>
              </a:rPr>
              <a:t>Pergunta: os </a:t>
            </a:r>
            <a:r>
              <a:rPr lang="pt-PT" sz="2400" dirty="0">
                <a:solidFill>
                  <a:srgbClr val="002060"/>
                </a:solidFill>
              </a:rPr>
              <a:t>princípios de não maleficência e da justiça </a:t>
            </a:r>
            <a:endParaRPr lang="pt-PT" sz="24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2400" dirty="0" smtClean="0">
                <a:solidFill>
                  <a:srgbClr val="002060"/>
                </a:solidFill>
              </a:rPr>
              <a:t>não </a:t>
            </a:r>
            <a:r>
              <a:rPr lang="pt-PT" sz="2400" dirty="0">
                <a:solidFill>
                  <a:srgbClr val="002060"/>
                </a:solidFill>
              </a:rPr>
              <a:t>serão prévios aos da autonomia e independentes </a:t>
            </a:r>
            <a:r>
              <a:rPr lang="pt-PT" sz="2400" dirty="0" smtClean="0">
                <a:solidFill>
                  <a:srgbClr val="002060"/>
                </a:solidFill>
              </a:rPr>
              <a:t>dele</a:t>
            </a:r>
            <a:r>
              <a:rPr lang="pt-PT" sz="2400" dirty="0">
                <a:solidFill>
                  <a:srgbClr val="002060"/>
                </a:solidFill>
              </a:rPr>
              <a:t>?</a:t>
            </a:r>
          </a:p>
          <a:p>
            <a:pPr lvl="0"/>
            <a:endParaRPr lang="pt-PT" b="1" dirty="0" smtClean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PT" b="1" dirty="0">
                <a:solidFill>
                  <a:srgbClr val="002060"/>
                </a:solidFill>
              </a:rPr>
              <a:t> V</a:t>
            </a:r>
            <a:r>
              <a:rPr lang="pt-PT" b="1" dirty="0" smtClean="0">
                <a:solidFill>
                  <a:srgbClr val="002060"/>
                </a:solidFill>
              </a:rPr>
              <a:t>alores </a:t>
            </a:r>
            <a:r>
              <a:rPr lang="pt-PT" b="1" dirty="0">
                <a:solidFill>
                  <a:srgbClr val="002060"/>
                </a:solidFill>
              </a:rPr>
              <a:t>da vida </a:t>
            </a:r>
            <a:r>
              <a:rPr lang="pt-PT" b="1" dirty="0" smtClean="0">
                <a:solidFill>
                  <a:srgbClr val="002060"/>
                </a:solidFill>
              </a:rPr>
              <a:t>e </a:t>
            </a:r>
            <a:r>
              <a:rPr lang="pt-PT" b="1" dirty="0">
                <a:solidFill>
                  <a:srgbClr val="002060"/>
                </a:solidFill>
              </a:rPr>
              <a:t>da </a:t>
            </a:r>
            <a:r>
              <a:rPr lang="pt-PT" b="1" dirty="0" smtClean="0">
                <a:solidFill>
                  <a:srgbClr val="002060"/>
                </a:solidFill>
              </a:rPr>
              <a:t>liberdade</a:t>
            </a:r>
          </a:p>
          <a:p>
            <a:pPr lvl="0">
              <a:buFont typeface="Arial" pitchFamily="34" charset="0"/>
              <a:buChar char="•"/>
            </a:pPr>
            <a:endParaRPr lang="pt-PT" sz="2600" b="1" dirty="0" smtClean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PT" sz="2600" dirty="0" smtClean="0">
                <a:solidFill>
                  <a:srgbClr val="002060"/>
                </a:solidFill>
              </a:rPr>
              <a:t>Vida, valor fundamental  e “qualidade de vida”</a:t>
            </a:r>
          </a:p>
          <a:p>
            <a:pPr lvl="0">
              <a:buFont typeface="Arial" pitchFamily="34" charset="0"/>
              <a:buChar char="•"/>
            </a:pPr>
            <a:r>
              <a:rPr lang="pt-PT" sz="2600" dirty="0" smtClean="0">
                <a:solidFill>
                  <a:srgbClr val="002060"/>
                </a:solidFill>
              </a:rPr>
              <a:t> Liberdade e responsabilidade perante a Vida</a:t>
            </a:r>
            <a:endParaRPr lang="pt-PT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4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pt-PT" b="1" dirty="0" smtClean="0">
                <a:solidFill>
                  <a:srgbClr val="FF0000"/>
                </a:solidFill>
              </a:rPr>
              <a:t>6. Outras religiões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6055" y="1412776"/>
            <a:ext cx="9144000" cy="2592288"/>
          </a:xfrm>
        </p:spPr>
        <p:txBody>
          <a:bodyPr>
            <a:noAutofit/>
          </a:bodyPr>
          <a:lstStyle/>
          <a:p>
            <a:pPr lvl="0"/>
            <a:r>
              <a:rPr lang="pt-PT" sz="3600" dirty="0" smtClean="0">
                <a:solidFill>
                  <a:srgbClr val="002060"/>
                </a:solidFill>
              </a:rPr>
              <a:t>Existe </a:t>
            </a:r>
            <a:r>
              <a:rPr lang="pt-PT" sz="3600" dirty="0">
                <a:solidFill>
                  <a:srgbClr val="002060"/>
                </a:solidFill>
              </a:rPr>
              <a:t>uma importante coincidência </a:t>
            </a:r>
            <a:endParaRPr lang="pt-PT" sz="3600" dirty="0" smtClean="0">
              <a:solidFill>
                <a:srgbClr val="002060"/>
              </a:solidFill>
            </a:endParaRPr>
          </a:p>
          <a:p>
            <a:pPr lvl="0"/>
            <a:r>
              <a:rPr lang="pt-PT" sz="3600" dirty="0" smtClean="0">
                <a:solidFill>
                  <a:srgbClr val="002060"/>
                </a:solidFill>
              </a:rPr>
              <a:t>em </a:t>
            </a:r>
            <a:r>
              <a:rPr lang="pt-PT" sz="3600" dirty="0">
                <a:solidFill>
                  <a:srgbClr val="002060"/>
                </a:solidFill>
              </a:rPr>
              <a:t>todas as religiões relativamente à eutanásia. </a:t>
            </a:r>
            <a:endParaRPr lang="pt-PT" sz="3600" dirty="0" smtClean="0">
              <a:solidFill>
                <a:srgbClr val="002060"/>
              </a:solidFill>
            </a:endParaRPr>
          </a:p>
          <a:p>
            <a:pPr lvl="0"/>
            <a:r>
              <a:rPr lang="pt-PT" sz="3600" dirty="0" smtClean="0">
                <a:solidFill>
                  <a:srgbClr val="002060"/>
                </a:solidFill>
              </a:rPr>
              <a:t>Com </a:t>
            </a:r>
            <a:r>
              <a:rPr lang="pt-PT" sz="3600" dirty="0">
                <a:solidFill>
                  <a:srgbClr val="002060"/>
                </a:solidFill>
              </a:rPr>
              <a:t>excepção de algumas </a:t>
            </a:r>
            <a:endParaRPr lang="pt-PT" sz="3600" dirty="0" smtClean="0">
              <a:solidFill>
                <a:srgbClr val="002060"/>
              </a:solidFill>
            </a:endParaRPr>
          </a:p>
          <a:p>
            <a:pPr lvl="0"/>
            <a:r>
              <a:rPr lang="pt-PT" sz="3600" dirty="0" smtClean="0">
                <a:solidFill>
                  <a:srgbClr val="002060"/>
                </a:solidFill>
              </a:rPr>
              <a:t>poucas </a:t>
            </a:r>
            <a:r>
              <a:rPr lang="pt-PT" sz="3600" dirty="0">
                <a:solidFill>
                  <a:srgbClr val="002060"/>
                </a:solidFill>
              </a:rPr>
              <a:t>Igrejas protestantes dos </a:t>
            </a:r>
            <a:r>
              <a:rPr lang="pt-PT" sz="3600" dirty="0" smtClean="0">
                <a:solidFill>
                  <a:srgbClr val="002060"/>
                </a:solidFill>
              </a:rPr>
              <a:t>E.U.A</a:t>
            </a:r>
            <a:endParaRPr lang="pt-P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pt-PT" b="1" dirty="0">
                <a:solidFill>
                  <a:srgbClr val="FF0000"/>
                </a:solidFill>
              </a:rPr>
              <a:t>7</a:t>
            </a:r>
            <a:r>
              <a:rPr lang="pt-PT" b="1" dirty="0" smtClean="0">
                <a:solidFill>
                  <a:srgbClr val="FF0000"/>
                </a:solidFill>
              </a:rPr>
              <a:t>. Viver e morrer em Cristo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48" y="980728"/>
            <a:ext cx="9144000" cy="5544616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AutoNum type="arabicPeriod"/>
            </a:pPr>
            <a:r>
              <a:rPr lang="pt-PT" sz="2400" dirty="0" smtClean="0">
                <a:solidFill>
                  <a:srgbClr val="002060"/>
                </a:solidFill>
              </a:rPr>
              <a:t>A </a:t>
            </a:r>
            <a:r>
              <a:rPr lang="pt-PT" sz="2400" dirty="0">
                <a:solidFill>
                  <a:srgbClr val="002060"/>
                </a:solidFill>
              </a:rPr>
              <a:t>morte é essencial à vida humana.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É </a:t>
            </a:r>
            <a:r>
              <a:rPr lang="pt-PT" sz="2400" dirty="0">
                <a:solidFill>
                  <a:srgbClr val="002060"/>
                </a:solidFill>
              </a:rPr>
              <a:t>uma dimensão integrante e permanente da sua vida</a:t>
            </a:r>
            <a:r>
              <a:rPr lang="pt-PT" sz="2400" dirty="0" smtClean="0">
                <a:solidFill>
                  <a:srgbClr val="002060"/>
                </a:solidFill>
              </a:rPr>
              <a:t>.</a:t>
            </a:r>
          </a:p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2. Viver </a:t>
            </a:r>
            <a:r>
              <a:rPr lang="pt-PT" sz="2400" dirty="0">
                <a:solidFill>
                  <a:srgbClr val="002060"/>
                </a:solidFill>
              </a:rPr>
              <a:t>com alegria o nosso próprio envelhecimento, como </a:t>
            </a:r>
            <a:r>
              <a:rPr lang="pt-PT" sz="2400" dirty="0" smtClean="0">
                <a:solidFill>
                  <a:srgbClr val="002060"/>
                </a:solidFill>
              </a:rPr>
              <a:t>amadurecimento.</a:t>
            </a:r>
          </a:p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3. A </a:t>
            </a:r>
            <a:r>
              <a:rPr lang="pt-PT" sz="2400" dirty="0">
                <a:solidFill>
                  <a:srgbClr val="002060"/>
                </a:solidFill>
              </a:rPr>
              <a:t>tarefa fundamental do homem não é a sua permanência no ser,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o </a:t>
            </a:r>
            <a:r>
              <a:rPr lang="pt-PT" sz="2400" dirty="0">
                <a:solidFill>
                  <a:srgbClr val="002060"/>
                </a:solidFill>
              </a:rPr>
              <a:t>viver a todo o custo, numa afirmação arrogante de si mesmo </a:t>
            </a:r>
            <a:endParaRPr lang="pt-PT" sz="2400" dirty="0" smtClean="0">
              <a:solidFill>
                <a:srgbClr val="002060"/>
              </a:solidFill>
            </a:endParaRPr>
          </a:p>
          <a:p>
            <a:pPr marL="457200" lvl="0" indent="-457200"/>
            <a:r>
              <a:rPr lang="pt-PT" sz="2400" dirty="0" smtClean="0">
                <a:solidFill>
                  <a:srgbClr val="002060"/>
                </a:solidFill>
              </a:rPr>
              <a:t>e </a:t>
            </a:r>
            <a:r>
              <a:rPr lang="pt-PT" sz="2400" dirty="0">
                <a:solidFill>
                  <a:srgbClr val="002060"/>
                </a:solidFill>
              </a:rPr>
              <a:t>do seu poderio e </a:t>
            </a:r>
            <a:r>
              <a:rPr lang="pt-PT" sz="2400" dirty="0" smtClean="0">
                <a:solidFill>
                  <a:srgbClr val="002060"/>
                </a:solidFill>
              </a:rPr>
              <a:t>triunfo</a:t>
            </a:r>
            <a:r>
              <a:rPr lang="pt-PT" sz="2400" dirty="0">
                <a:solidFill>
                  <a:srgbClr val="002060"/>
                </a:solidFill>
              </a:rPr>
              <a:t>!</a:t>
            </a:r>
            <a:endParaRPr lang="pt-PT" sz="2400" dirty="0" smtClean="0">
              <a:solidFill>
                <a:srgbClr val="002060"/>
              </a:solidFill>
            </a:endParaRPr>
          </a:p>
          <a:p>
            <a:r>
              <a:rPr lang="pt-PT" sz="2400" dirty="0" smtClean="0">
                <a:solidFill>
                  <a:srgbClr val="002060"/>
                </a:solidFill>
              </a:rPr>
              <a:t>4. A </a:t>
            </a:r>
            <a:r>
              <a:rPr lang="pt-PT" sz="2400" dirty="0">
                <a:solidFill>
                  <a:srgbClr val="002060"/>
                </a:solidFill>
              </a:rPr>
              <a:t>tarefa mais importante do Homem é </a:t>
            </a:r>
            <a:r>
              <a:rPr lang="pt-PT" sz="2400" dirty="0" smtClean="0">
                <a:solidFill>
                  <a:srgbClr val="002060"/>
                </a:solidFill>
              </a:rPr>
              <a:t>a </a:t>
            </a:r>
            <a:r>
              <a:rPr lang="pt-PT" sz="2400" dirty="0">
                <a:solidFill>
                  <a:srgbClr val="002060"/>
                </a:solidFill>
              </a:rPr>
              <a:t>renúncia infantil a ser sozinho, </a:t>
            </a:r>
            <a:endParaRPr lang="pt-PT" sz="2400" dirty="0" smtClean="0">
              <a:solidFill>
                <a:srgbClr val="002060"/>
              </a:solidFill>
            </a:endParaRPr>
          </a:p>
          <a:p>
            <a:r>
              <a:rPr lang="pt-PT" sz="2400" dirty="0" smtClean="0">
                <a:solidFill>
                  <a:srgbClr val="002060"/>
                </a:solidFill>
              </a:rPr>
              <a:t>para </a:t>
            </a:r>
            <a:r>
              <a:rPr lang="pt-PT" sz="2400" dirty="0">
                <a:solidFill>
                  <a:srgbClr val="002060"/>
                </a:solidFill>
              </a:rPr>
              <a:t>se abrir a Deus e dele receber o verdadeiro ser que lhe dá vida</a:t>
            </a:r>
            <a:r>
              <a:rPr lang="pt-PT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pt-PT" sz="2400" dirty="0">
                <a:solidFill>
                  <a:srgbClr val="002060"/>
                </a:solidFill>
              </a:rPr>
              <a:t>4. O morrer e a morte não podem ser vistos </a:t>
            </a:r>
            <a:endParaRPr lang="pt-PT" sz="2400" dirty="0" smtClean="0">
              <a:solidFill>
                <a:srgbClr val="002060"/>
              </a:solidFill>
            </a:endParaRPr>
          </a:p>
          <a:p>
            <a:r>
              <a:rPr lang="pt-PT" sz="2400" dirty="0" smtClean="0">
                <a:solidFill>
                  <a:srgbClr val="002060"/>
                </a:solidFill>
              </a:rPr>
              <a:t>como </a:t>
            </a:r>
            <a:r>
              <a:rPr lang="pt-PT" sz="2400" dirty="0">
                <a:solidFill>
                  <a:srgbClr val="002060"/>
                </a:solidFill>
              </a:rPr>
              <a:t>uma imperfeição da técnica e da medicina</a:t>
            </a:r>
            <a:r>
              <a:rPr lang="pt-PT" sz="24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pt-PT" sz="2400" dirty="0" smtClean="0">
                <a:solidFill>
                  <a:srgbClr val="002060"/>
                </a:solidFill>
              </a:rPr>
              <a:t>5. Morrer é natural. Somos de morrer</a:t>
            </a:r>
          </a:p>
          <a:p>
            <a:r>
              <a:rPr lang="pt-PT" sz="2400" dirty="0" smtClean="0">
                <a:solidFill>
                  <a:srgbClr val="002060"/>
                </a:solidFill>
              </a:rPr>
              <a:t>6. Direito a viver </a:t>
            </a:r>
            <a:r>
              <a:rPr lang="pt-PT" sz="2400" dirty="0">
                <a:solidFill>
                  <a:srgbClr val="002060"/>
                </a:solidFill>
              </a:rPr>
              <a:t>a própria morte </a:t>
            </a:r>
          </a:p>
          <a:p>
            <a:r>
              <a:rPr lang="pt-PT" sz="2400" dirty="0" smtClean="0">
                <a:solidFill>
                  <a:srgbClr val="002060"/>
                </a:solidFill>
              </a:rPr>
              <a:t>7. Ajudar </a:t>
            </a:r>
            <a:r>
              <a:rPr lang="pt-PT" sz="2400" dirty="0">
                <a:solidFill>
                  <a:srgbClr val="002060"/>
                </a:solidFill>
              </a:rPr>
              <a:t>a bem morrer é um dos maiores bens </a:t>
            </a:r>
            <a:endParaRPr lang="pt-PT" sz="2400" dirty="0" smtClean="0">
              <a:solidFill>
                <a:srgbClr val="002060"/>
              </a:solidFill>
            </a:endParaRPr>
          </a:p>
          <a:p>
            <a:r>
              <a:rPr lang="pt-PT" sz="2400" dirty="0" smtClean="0">
                <a:solidFill>
                  <a:srgbClr val="002060"/>
                </a:solidFill>
              </a:rPr>
              <a:t>que </a:t>
            </a:r>
            <a:r>
              <a:rPr lang="pt-PT" sz="2400" dirty="0">
                <a:solidFill>
                  <a:srgbClr val="002060"/>
                </a:solidFill>
              </a:rPr>
              <a:t>podemos fazer aos outros.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Conclusão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544616"/>
          </a:xfrm>
        </p:spPr>
        <p:txBody>
          <a:bodyPr>
            <a:normAutofit fontScale="92500" lnSpcReduction="20000"/>
          </a:bodyPr>
          <a:lstStyle/>
          <a:p>
            <a:r>
              <a:rPr lang="pt-PT" sz="2400" dirty="0" smtClean="0">
                <a:solidFill>
                  <a:srgbClr val="002060"/>
                </a:solidFill>
              </a:rPr>
              <a:t>“</a:t>
            </a:r>
            <a:r>
              <a:rPr lang="pt-PT" sz="2400" dirty="0">
                <a:solidFill>
                  <a:srgbClr val="002060"/>
                </a:solidFill>
              </a:rPr>
              <a:t>Todo o enfermo deve ser atendido </a:t>
            </a:r>
          </a:p>
          <a:p>
            <a:r>
              <a:rPr lang="pt-PT" sz="2400" dirty="0">
                <a:solidFill>
                  <a:srgbClr val="002060"/>
                </a:solidFill>
              </a:rPr>
              <a:t>no seu direito de ser apoiado</a:t>
            </a:r>
          </a:p>
          <a:p>
            <a:r>
              <a:rPr lang="pt-PT" sz="2400" dirty="0">
                <a:solidFill>
                  <a:srgbClr val="002060"/>
                </a:solidFill>
              </a:rPr>
              <a:t>para assumir de forma responsável,</a:t>
            </a:r>
          </a:p>
          <a:p>
            <a:r>
              <a:rPr lang="pt-PT" sz="2400" dirty="0">
                <a:solidFill>
                  <a:srgbClr val="002060"/>
                </a:solidFill>
              </a:rPr>
              <a:t>segundo a sua realidade e sentido da vida,</a:t>
            </a:r>
          </a:p>
          <a:p>
            <a:r>
              <a:rPr lang="pt-PT" sz="2400" dirty="0">
                <a:solidFill>
                  <a:srgbClr val="002060"/>
                </a:solidFill>
              </a:rPr>
              <a:t>o acontecimento da própria morte.</a:t>
            </a:r>
          </a:p>
          <a:p>
            <a:r>
              <a:rPr lang="pt-PT" sz="2400" dirty="0">
                <a:solidFill>
                  <a:srgbClr val="002060"/>
                </a:solidFill>
              </a:rPr>
              <a:t> </a:t>
            </a:r>
          </a:p>
          <a:p>
            <a:r>
              <a:rPr lang="pt-PT" sz="2400" dirty="0">
                <a:solidFill>
                  <a:srgbClr val="002060"/>
                </a:solidFill>
              </a:rPr>
              <a:t>Toda a pessoa tem direito a morrer </a:t>
            </a:r>
          </a:p>
          <a:p>
            <a:r>
              <a:rPr lang="pt-PT" sz="2400" dirty="0">
                <a:solidFill>
                  <a:srgbClr val="002060"/>
                </a:solidFill>
              </a:rPr>
              <a:t>com dignidade e serenidade,</a:t>
            </a:r>
          </a:p>
          <a:p>
            <a:r>
              <a:rPr lang="pt-PT" sz="2400" dirty="0">
                <a:solidFill>
                  <a:srgbClr val="002060"/>
                </a:solidFill>
              </a:rPr>
              <a:t>sem tormentos inúteis,</a:t>
            </a:r>
          </a:p>
          <a:p>
            <a:r>
              <a:rPr lang="pt-PT" sz="2400" dirty="0">
                <a:solidFill>
                  <a:srgbClr val="002060"/>
                </a:solidFill>
              </a:rPr>
              <a:t>empregando todos e unicamente os tratamentos </a:t>
            </a:r>
          </a:p>
          <a:p>
            <a:r>
              <a:rPr lang="pt-PT" sz="2400" dirty="0">
                <a:solidFill>
                  <a:srgbClr val="002060"/>
                </a:solidFill>
              </a:rPr>
              <a:t>que parecem ser realmente proporcionados.</a:t>
            </a:r>
          </a:p>
          <a:p>
            <a:r>
              <a:rPr lang="pt-PT" sz="2400" dirty="0">
                <a:solidFill>
                  <a:srgbClr val="002060"/>
                </a:solidFill>
              </a:rPr>
              <a:t> </a:t>
            </a:r>
          </a:p>
          <a:p>
            <a:r>
              <a:rPr lang="pt-PT" sz="2400" dirty="0">
                <a:solidFill>
                  <a:srgbClr val="002060"/>
                </a:solidFill>
              </a:rPr>
              <a:t>A vida humana, que para o crente, é dom de Deus, </a:t>
            </a:r>
          </a:p>
          <a:p>
            <a:r>
              <a:rPr lang="pt-PT" sz="2400" dirty="0">
                <a:solidFill>
                  <a:srgbClr val="002060"/>
                </a:solidFill>
              </a:rPr>
              <a:t>deve ser respeitada desde o começo ao seu fim natural”. </a:t>
            </a:r>
          </a:p>
          <a:p>
            <a:r>
              <a:rPr lang="pt-PT" sz="2400" dirty="0">
                <a:solidFill>
                  <a:srgbClr val="002060"/>
                </a:solidFill>
              </a:rPr>
              <a:t> </a:t>
            </a:r>
          </a:p>
          <a:p>
            <a:r>
              <a:rPr lang="pt-PT" sz="1600" dirty="0">
                <a:solidFill>
                  <a:srgbClr val="002060"/>
                </a:solidFill>
              </a:rPr>
              <a:t>(COMISIÓN INTERPROVINCIAL DOS IRMÃOS DE LA O.H. SAN JUAN DE DIOS, </a:t>
            </a:r>
            <a:endParaRPr lang="pt-PT" sz="1600" dirty="0" smtClean="0">
              <a:solidFill>
                <a:srgbClr val="002060"/>
              </a:solidFill>
            </a:endParaRPr>
          </a:p>
          <a:p>
            <a:r>
              <a:rPr lang="pt-PT" sz="1600" i="1" dirty="0" smtClean="0">
                <a:solidFill>
                  <a:srgbClr val="002060"/>
                </a:solidFill>
              </a:rPr>
              <a:t>Humanizar </a:t>
            </a:r>
            <a:r>
              <a:rPr lang="pt-PT" sz="1600" i="1" dirty="0" err="1">
                <a:solidFill>
                  <a:srgbClr val="002060"/>
                </a:solidFill>
              </a:rPr>
              <a:t>el</a:t>
            </a:r>
            <a:r>
              <a:rPr lang="pt-PT" sz="1600" i="1" dirty="0">
                <a:solidFill>
                  <a:srgbClr val="002060"/>
                </a:solidFill>
              </a:rPr>
              <a:t> </a:t>
            </a:r>
            <a:r>
              <a:rPr lang="pt-PT" sz="1600" i="1" dirty="0" err="1">
                <a:solidFill>
                  <a:srgbClr val="002060"/>
                </a:solidFill>
              </a:rPr>
              <a:t>proceso</a:t>
            </a:r>
            <a:r>
              <a:rPr lang="pt-PT" sz="1600" i="1" dirty="0">
                <a:solidFill>
                  <a:srgbClr val="002060"/>
                </a:solidFill>
              </a:rPr>
              <a:t> de </a:t>
            </a:r>
            <a:r>
              <a:rPr lang="pt-PT" sz="1600" i="1" dirty="0" err="1">
                <a:solidFill>
                  <a:srgbClr val="002060"/>
                </a:solidFill>
              </a:rPr>
              <a:t>morir</a:t>
            </a:r>
            <a:r>
              <a:rPr lang="pt-PT" sz="1600" i="1" dirty="0">
                <a:solidFill>
                  <a:srgbClr val="002060"/>
                </a:solidFill>
              </a:rPr>
              <a:t>, Sobre </a:t>
            </a:r>
            <a:r>
              <a:rPr lang="pt-PT" sz="1600" i="1" dirty="0" err="1">
                <a:solidFill>
                  <a:srgbClr val="002060"/>
                </a:solidFill>
              </a:rPr>
              <a:t>la</a:t>
            </a:r>
            <a:r>
              <a:rPr lang="pt-PT" sz="1600" i="1" dirty="0">
                <a:solidFill>
                  <a:srgbClr val="002060"/>
                </a:solidFill>
              </a:rPr>
              <a:t> ética de </a:t>
            </a:r>
            <a:r>
              <a:rPr lang="pt-PT" sz="1600" i="1" dirty="0" err="1">
                <a:solidFill>
                  <a:srgbClr val="002060"/>
                </a:solidFill>
              </a:rPr>
              <a:t>la</a:t>
            </a:r>
            <a:r>
              <a:rPr lang="pt-PT" sz="1600" i="1" dirty="0">
                <a:solidFill>
                  <a:srgbClr val="002060"/>
                </a:solidFill>
              </a:rPr>
              <a:t> </a:t>
            </a:r>
            <a:r>
              <a:rPr lang="pt-PT" sz="1600" i="1" dirty="0" err="1">
                <a:solidFill>
                  <a:srgbClr val="002060"/>
                </a:solidFill>
              </a:rPr>
              <a:t>asistencia</a:t>
            </a:r>
            <a:r>
              <a:rPr lang="pt-PT" sz="1600" i="1" dirty="0">
                <a:solidFill>
                  <a:srgbClr val="002060"/>
                </a:solidFill>
              </a:rPr>
              <a:t> </a:t>
            </a:r>
            <a:r>
              <a:rPr lang="pt-PT" sz="1600" i="1" dirty="0" err="1">
                <a:solidFill>
                  <a:srgbClr val="002060"/>
                </a:solidFill>
              </a:rPr>
              <a:t>en</a:t>
            </a:r>
            <a:r>
              <a:rPr lang="pt-PT" sz="1600" i="1" dirty="0">
                <a:solidFill>
                  <a:srgbClr val="002060"/>
                </a:solidFill>
              </a:rPr>
              <a:t> </a:t>
            </a:r>
            <a:r>
              <a:rPr lang="pt-PT" sz="1600" i="1" dirty="0" err="1">
                <a:solidFill>
                  <a:srgbClr val="002060"/>
                </a:solidFill>
              </a:rPr>
              <a:t>el</a:t>
            </a:r>
            <a:r>
              <a:rPr lang="pt-PT" sz="1600" i="1" dirty="0">
                <a:solidFill>
                  <a:srgbClr val="002060"/>
                </a:solidFill>
              </a:rPr>
              <a:t> </a:t>
            </a:r>
            <a:r>
              <a:rPr lang="pt-PT" sz="1600" i="1" dirty="0" err="1">
                <a:solidFill>
                  <a:srgbClr val="002060"/>
                </a:solidFill>
              </a:rPr>
              <a:t>morir</a:t>
            </a:r>
            <a:r>
              <a:rPr lang="pt-PT" sz="1600" dirty="0">
                <a:solidFill>
                  <a:srgbClr val="002060"/>
                </a:solidFill>
              </a:rPr>
              <a:t>” 2007, 133</a:t>
            </a:r>
          </a:p>
          <a:p>
            <a:pPr marL="457200" lvl="0" indent="-457200">
              <a:buAutoNum type="arabicParenR"/>
            </a:pPr>
            <a:endParaRPr lang="pt-PT" sz="2400" dirty="0"/>
          </a:p>
          <a:p>
            <a:pPr marL="457200" indent="-457200"/>
            <a:endParaRPr lang="pt-PT" sz="2400" dirty="0"/>
          </a:p>
          <a:p>
            <a:endParaRPr lang="pt-PT" sz="2400" dirty="0"/>
          </a:p>
          <a:p>
            <a:pPr>
              <a:buFont typeface="Arial" pitchFamily="34" charset="0"/>
              <a:buChar char="•"/>
            </a:pPr>
            <a:endParaRPr lang="pt-PT" sz="3600" dirty="0"/>
          </a:p>
          <a:p>
            <a:endParaRPr lang="pt-PT" sz="6000" dirty="0"/>
          </a:p>
          <a:p>
            <a:pPr lvl="0">
              <a:buFont typeface="Arial" pitchFamily="34" charset="0"/>
              <a:buChar char="•"/>
            </a:pPr>
            <a:endParaRPr lang="pt-PT" sz="5600" dirty="0" smtClean="0"/>
          </a:p>
          <a:p>
            <a:endParaRPr lang="pt-PT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ítulo 4"/>
          <p:cNvSpPr txBox="1">
            <a:spLocks/>
          </p:cNvSpPr>
          <p:nvPr/>
        </p:nvSpPr>
        <p:spPr bwMode="auto">
          <a:xfrm>
            <a:off x="2771775" y="692150"/>
            <a:ext cx="4643438" cy="350202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PT" sz="360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" name="Imagem 2" descr="logo_s_h_grande_completo_pr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602" y="692150"/>
            <a:ext cx="5040677" cy="3573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0" y="4581128"/>
            <a:ext cx="9144000" cy="692696"/>
          </a:xfrm>
        </p:spPr>
        <p:txBody>
          <a:bodyPr>
            <a:normAutofit/>
          </a:bodyPr>
          <a:lstStyle/>
          <a:p>
            <a:pPr algn="ctr"/>
            <a:r>
              <a:rPr lang="pt-PT" sz="44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Site:</a:t>
            </a:r>
            <a:r>
              <a:rPr lang="pt-PT" sz="36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http</a:t>
            </a:r>
            <a:r>
              <a:rPr lang="pt-PT" sz="3600" b="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://</a:t>
            </a:r>
            <a:r>
              <a:rPr lang="pt-PT" sz="3600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www.paroquiasenhoradahora.pt</a:t>
            </a:r>
            <a:endParaRPr lang="pt-PT" sz="3600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5517232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18288" bIns="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PT" sz="4000" dirty="0" err="1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Mail</a:t>
            </a:r>
            <a:r>
              <a:rPr lang="pt-PT" sz="40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  <a:r>
              <a:rPr lang="pt-PT" sz="3600" b="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geral@paroquiasenhoradahora.pt</a:t>
            </a:r>
          </a:p>
        </p:txBody>
      </p:sp>
    </p:spTree>
    <p:extLst>
      <p:ext uri="{BB962C8B-B14F-4D97-AF65-F5344CB8AC3E}">
        <p14:creationId xmlns:p14="http://schemas.microsoft.com/office/powerpoint/2010/main" val="4982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pt-PT" b="1" dirty="0">
                <a:solidFill>
                  <a:srgbClr val="FF0000"/>
                </a:solidFill>
              </a:rPr>
              <a:t>2</a:t>
            </a:r>
            <a:r>
              <a:rPr lang="pt-PT" b="1" dirty="0" smtClean="0">
                <a:solidFill>
                  <a:srgbClr val="FF0000"/>
                </a:solidFill>
              </a:rPr>
              <a:t>. Etimologia e história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112568"/>
          </a:xfrm>
        </p:spPr>
        <p:txBody>
          <a:bodyPr>
            <a:normAutofit fontScale="55000" lnSpcReduction="20000"/>
          </a:bodyPr>
          <a:lstStyle/>
          <a:p>
            <a:pPr lvl="0">
              <a:buFont typeface="Arial" pitchFamily="34" charset="0"/>
              <a:buChar char="•"/>
            </a:pPr>
            <a:endParaRPr lang="pt-PT" b="1" dirty="0" smtClean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PT" sz="5600" b="1" dirty="0" smtClean="0">
                <a:solidFill>
                  <a:srgbClr val="002060"/>
                </a:solidFill>
              </a:rPr>
              <a:t> eu (boa) + </a:t>
            </a:r>
            <a:r>
              <a:rPr lang="pt-PT" sz="5600" b="1" dirty="0" err="1" smtClean="0">
                <a:solidFill>
                  <a:srgbClr val="002060"/>
                </a:solidFill>
              </a:rPr>
              <a:t>thanatós</a:t>
            </a:r>
            <a:r>
              <a:rPr lang="pt-PT" sz="5600" b="1" dirty="0" smtClean="0">
                <a:solidFill>
                  <a:srgbClr val="002060"/>
                </a:solidFill>
              </a:rPr>
              <a:t> (morte)</a:t>
            </a:r>
          </a:p>
          <a:p>
            <a:pPr lvl="0"/>
            <a:r>
              <a:rPr lang="pt-PT" sz="5600" b="1" dirty="0" smtClean="0">
                <a:solidFill>
                  <a:srgbClr val="002060"/>
                </a:solidFill>
              </a:rPr>
              <a:t> </a:t>
            </a:r>
            <a:endParaRPr lang="pt-PT" sz="5600" b="1" dirty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PT" sz="5600" dirty="0" smtClean="0">
                <a:solidFill>
                  <a:srgbClr val="002060"/>
                </a:solidFill>
              </a:rPr>
              <a:t> Morte sem dores no mundo greco-romano, </a:t>
            </a:r>
            <a:endParaRPr lang="pt-PT" sz="5600" dirty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pt-PT" sz="5600" dirty="0" smtClean="0">
                <a:solidFill>
                  <a:srgbClr val="002060"/>
                </a:solidFill>
              </a:rPr>
              <a:t> Pensamento estóico (Séneca): </a:t>
            </a:r>
          </a:p>
          <a:p>
            <a:pPr lvl="0"/>
            <a:r>
              <a:rPr lang="pt-PT" sz="5600" dirty="0" smtClean="0">
                <a:solidFill>
                  <a:srgbClr val="002060"/>
                </a:solidFill>
              </a:rPr>
              <a:t>a doce morte e a melhor forma de morrer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pt-PT" sz="5600" dirty="0" smtClean="0">
                <a:solidFill>
                  <a:srgbClr val="002060"/>
                </a:solidFill>
              </a:rPr>
              <a:t>A “Utopia” de Tomás Moro</a:t>
            </a:r>
          </a:p>
          <a:p>
            <a:pPr lvl="0">
              <a:buFont typeface="Arial" pitchFamily="34" charset="0"/>
              <a:buChar char="•"/>
            </a:pPr>
            <a:r>
              <a:rPr lang="pt-PT" sz="5600" dirty="0" smtClean="0">
                <a:solidFill>
                  <a:srgbClr val="002060"/>
                </a:solidFill>
              </a:rPr>
              <a:t> </a:t>
            </a:r>
            <a:r>
              <a:rPr lang="pt-PT" sz="5600" dirty="0" err="1" smtClean="0">
                <a:solidFill>
                  <a:srgbClr val="002060"/>
                </a:solidFill>
              </a:rPr>
              <a:t>Franscis</a:t>
            </a:r>
            <a:r>
              <a:rPr lang="pt-PT" sz="5600" dirty="0" smtClean="0">
                <a:solidFill>
                  <a:srgbClr val="002060"/>
                </a:solidFill>
              </a:rPr>
              <a:t> Bacon (1605) </a:t>
            </a:r>
          </a:p>
          <a:p>
            <a:pPr lvl="0"/>
            <a:r>
              <a:rPr lang="pt-PT" sz="5600" dirty="0" smtClean="0">
                <a:solidFill>
                  <a:srgbClr val="002060"/>
                </a:solidFill>
              </a:rPr>
              <a:t>e o conceito actual de eutanásia</a:t>
            </a:r>
          </a:p>
          <a:p>
            <a:pPr lvl="0">
              <a:buFont typeface="Arial" pitchFamily="34" charset="0"/>
              <a:buChar char="•"/>
            </a:pPr>
            <a:endParaRPr lang="pt-PT" sz="56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5600" dirty="0" smtClean="0">
                <a:solidFill>
                  <a:srgbClr val="002060"/>
                </a:solidFill>
              </a:rPr>
              <a:t> Nietzsche </a:t>
            </a:r>
            <a:r>
              <a:rPr lang="pt-PT" sz="5600" dirty="0">
                <a:solidFill>
                  <a:srgbClr val="002060"/>
                </a:solidFill>
              </a:rPr>
              <a:t>e </a:t>
            </a:r>
            <a:r>
              <a:rPr lang="pt-PT" sz="5600" dirty="0" err="1" smtClean="0">
                <a:solidFill>
                  <a:srgbClr val="002060"/>
                </a:solidFill>
              </a:rPr>
              <a:t>Shopenhauer</a:t>
            </a:r>
            <a:r>
              <a:rPr lang="pt-PT" sz="5600" dirty="0">
                <a:solidFill>
                  <a:srgbClr val="002060"/>
                </a:solidFill>
              </a:rPr>
              <a:t> </a:t>
            </a:r>
            <a:r>
              <a:rPr lang="pt-PT" sz="5600" dirty="0" smtClean="0">
                <a:solidFill>
                  <a:srgbClr val="002060"/>
                </a:solidFill>
              </a:rPr>
              <a:t>(</a:t>
            </a:r>
            <a:r>
              <a:rPr lang="pt-PT" sz="5600" dirty="0" err="1" smtClean="0">
                <a:solidFill>
                  <a:srgbClr val="002060"/>
                </a:solidFill>
              </a:rPr>
              <a:t>sec.XIX</a:t>
            </a:r>
            <a:r>
              <a:rPr lang="pt-PT" sz="5600" dirty="0" smtClean="0">
                <a:solidFill>
                  <a:srgbClr val="002060"/>
                </a:solidFill>
              </a:rPr>
              <a:t>)</a:t>
            </a:r>
          </a:p>
          <a:p>
            <a:endParaRPr lang="pt-PT" sz="35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pt-PT" b="1" dirty="0">
                <a:solidFill>
                  <a:srgbClr val="FF0000"/>
                </a:solidFill>
              </a:rPr>
              <a:t>2</a:t>
            </a:r>
            <a:r>
              <a:rPr lang="pt-PT" b="1" dirty="0" smtClean="0">
                <a:solidFill>
                  <a:srgbClr val="FF0000"/>
                </a:solidFill>
              </a:rPr>
              <a:t>. Etimologia e história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400600"/>
          </a:xfrm>
        </p:spPr>
        <p:txBody>
          <a:bodyPr>
            <a:normAutofit fontScale="25000" lnSpcReduction="20000"/>
          </a:bodyPr>
          <a:lstStyle/>
          <a:p>
            <a:pPr lvl="0">
              <a:buFont typeface="Arial" pitchFamily="34" charset="0"/>
              <a:buChar char="•"/>
            </a:pPr>
            <a:endParaRPr lang="pt-PT" b="1" dirty="0" smtClean="0"/>
          </a:p>
          <a:p>
            <a:r>
              <a:rPr lang="pt-PT" sz="8600" b="1" dirty="0" smtClean="0">
                <a:solidFill>
                  <a:srgbClr val="002060"/>
                </a:solidFill>
              </a:rPr>
              <a:t>PARA UMA DEFINIÇÃO</a:t>
            </a:r>
          </a:p>
          <a:p>
            <a:pPr lvl="0"/>
            <a:endParaRPr lang="pt-PT" sz="5600" b="1" dirty="0" smtClean="0">
              <a:solidFill>
                <a:srgbClr val="002060"/>
              </a:solidFill>
            </a:endParaRPr>
          </a:p>
          <a:p>
            <a:pPr lvl="0"/>
            <a:r>
              <a:rPr lang="pt-PT" sz="7200" b="1" i="1" dirty="0" smtClean="0">
                <a:solidFill>
                  <a:srgbClr val="002060"/>
                </a:solidFill>
              </a:rPr>
              <a:t>Elemento objectivo</a:t>
            </a:r>
            <a:r>
              <a:rPr lang="pt-PT" sz="7200" b="1" dirty="0" smtClean="0">
                <a:solidFill>
                  <a:srgbClr val="002060"/>
                </a:solidFill>
              </a:rPr>
              <a:t>: </a:t>
            </a:r>
          </a:p>
          <a:p>
            <a:pPr lvl="0"/>
            <a:r>
              <a:rPr lang="pt-PT" sz="7200" dirty="0" smtClean="0">
                <a:solidFill>
                  <a:srgbClr val="002060"/>
                </a:solidFill>
              </a:rPr>
              <a:t>situação pessoal de doença grave e incurável, </a:t>
            </a:r>
          </a:p>
          <a:p>
            <a:pPr lvl="0"/>
            <a:r>
              <a:rPr lang="pt-PT" sz="7200" dirty="0" smtClean="0">
                <a:solidFill>
                  <a:srgbClr val="002060"/>
                </a:solidFill>
              </a:rPr>
              <a:t>acompanhada de graves sofrimentos e dores, que a torna muito penosa ao sujeito;</a:t>
            </a:r>
          </a:p>
          <a:p>
            <a:r>
              <a:rPr lang="pt-PT" sz="7200" dirty="0" smtClean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pt-PT" sz="7200" b="1" i="1" dirty="0" smtClean="0">
                <a:solidFill>
                  <a:srgbClr val="002060"/>
                </a:solidFill>
              </a:rPr>
              <a:t>Elemento subjectivo</a:t>
            </a:r>
            <a:r>
              <a:rPr lang="pt-PT" sz="7200" b="1" dirty="0" smtClean="0">
                <a:solidFill>
                  <a:srgbClr val="002060"/>
                </a:solidFill>
              </a:rPr>
              <a:t>: </a:t>
            </a:r>
          </a:p>
          <a:p>
            <a:pPr lvl="0"/>
            <a:r>
              <a:rPr lang="pt-PT" sz="7200" dirty="0" smtClean="0">
                <a:solidFill>
                  <a:srgbClr val="002060"/>
                </a:solidFill>
              </a:rPr>
              <a:t>supõe o pedido da morte por parte da pessoa, manifestada de modo explícito e reiterado;</a:t>
            </a:r>
          </a:p>
          <a:p>
            <a:r>
              <a:rPr lang="pt-PT" sz="7200" dirty="0" smtClean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pt-PT" sz="7200" b="1" i="1" dirty="0" smtClean="0">
                <a:solidFill>
                  <a:srgbClr val="002060"/>
                </a:solidFill>
              </a:rPr>
              <a:t>Elemento transitivo</a:t>
            </a:r>
            <a:r>
              <a:rPr lang="pt-PT" sz="7200" b="1" dirty="0" smtClean="0">
                <a:solidFill>
                  <a:srgbClr val="002060"/>
                </a:solidFill>
              </a:rPr>
              <a:t>: </a:t>
            </a:r>
          </a:p>
          <a:p>
            <a:pPr lvl="0"/>
            <a:r>
              <a:rPr lang="pt-PT" sz="7200" dirty="0" smtClean="0">
                <a:solidFill>
                  <a:srgbClr val="002060"/>
                </a:solidFill>
              </a:rPr>
              <a:t>Implica a necessidade de uma pessoa que causa a morte e que sempre terá de ser o médico;</a:t>
            </a:r>
          </a:p>
          <a:p>
            <a:r>
              <a:rPr lang="pt-PT" sz="7200" dirty="0" smtClean="0">
                <a:solidFill>
                  <a:srgbClr val="002060"/>
                </a:solidFill>
              </a:rPr>
              <a:t> </a:t>
            </a:r>
          </a:p>
          <a:p>
            <a:pPr lvl="0"/>
            <a:r>
              <a:rPr lang="pt-PT" sz="7200" b="1" i="1" dirty="0" smtClean="0">
                <a:solidFill>
                  <a:srgbClr val="002060"/>
                </a:solidFill>
              </a:rPr>
              <a:t>Elemento operativo</a:t>
            </a:r>
            <a:r>
              <a:rPr lang="pt-PT" sz="7200" b="1" dirty="0" smtClean="0">
                <a:solidFill>
                  <a:srgbClr val="002060"/>
                </a:solidFill>
              </a:rPr>
              <a:t>: </a:t>
            </a:r>
          </a:p>
          <a:p>
            <a:pPr lvl="0"/>
            <a:r>
              <a:rPr lang="pt-PT" sz="7200" dirty="0" smtClean="0">
                <a:solidFill>
                  <a:srgbClr val="002060"/>
                </a:solidFill>
              </a:rPr>
              <a:t>nem sempre se refere a acções, mas também a atitudes e condutas que conduzem à morte. </a:t>
            </a:r>
          </a:p>
          <a:p>
            <a:pPr lvl="0"/>
            <a:r>
              <a:rPr lang="pt-PT" sz="7200" dirty="0" smtClean="0">
                <a:solidFill>
                  <a:srgbClr val="002060"/>
                </a:solidFill>
              </a:rPr>
              <a:t>Inclui portanto a administração de fármacos de maneira directa, </a:t>
            </a:r>
          </a:p>
          <a:p>
            <a:pPr lvl="0"/>
            <a:r>
              <a:rPr lang="pt-PT" sz="7200" dirty="0" smtClean="0">
                <a:solidFill>
                  <a:srgbClr val="002060"/>
                </a:solidFill>
              </a:rPr>
              <a:t>como a indicação de acções conducentes à morte da pessoa;</a:t>
            </a:r>
          </a:p>
          <a:p>
            <a:r>
              <a:rPr lang="pt-PT" sz="7200" dirty="0" smtClean="0">
                <a:solidFill>
                  <a:srgbClr val="002060"/>
                </a:solidFill>
              </a:rPr>
              <a:t> </a:t>
            </a:r>
          </a:p>
          <a:p>
            <a:r>
              <a:rPr lang="pt-PT" sz="7200" b="1" dirty="0" smtClean="0">
                <a:solidFill>
                  <a:srgbClr val="002060"/>
                </a:solidFill>
              </a:rPr>
              <a:t>Eliminamos as diferentes classificações da eutanásia, </a:t>
            </a:r>
          </a:p>
          <a:p>
            <a:r>
              <a:rPr lang="pt-PT" sz="7200" b="1" dirty="0" smtClean="0">
                <a:solidFill>
                  <a:srgbClr val="002060"/>
                </a:solidFill>
              </a:rPr>
              <a:t>por considerar que não trazem senão mais confusão ao conceito. </a:t>
            </a:r>
            <a:endParaRPr lang="pt-PT" sz="7200" dirty="0" smtClean="0"/>
          </a:p>
          <a:p>
            <a:pPr lvl="0">
              <a:buFont typeface="Arial" pitchFamily="34" charset="0"/>
              <a:buChar char="•"/>
            </a:pPr>
            <a:endParaRPr lang="pt-PT" sz="5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pt-PT" b="1" dirty="0">
                <a:solidFill>
                  <a:srgbClr val="FF0000"/>
                </a:solidFill>
              </a:rPr>
              <a:t>2</a:t>
            </a:r>
            <a:r>
              <a:rPr lang="pt-PT" b="1" dirty="0" smtClean="0">
                <a:solidFill>
                  <a:srgbClr val="FF0000"/>
                </a:solidFill>
              </a:rPr>
              <a:t>. Etimologia e história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241376"/>
            <a:ext cx="9144000" cy="4563888"/>
          </a:xfrm>
        </p:spPr>
        <p:txBody>
          <a:bodyPr>
            <a:normAutofit fontScale="55000" lnSpcReduction="20000"/>
          </a:bodyPr>
          <a:lstStyle/>
          <a:p>
            <a:r>
              <a:rPr lang="pt-PT" sz="5600" b="1" dirty="0" smtClean="0">
                <a:solidFill>
                  <a:srgbClr val="002060"/>
                </a:solidFill>
              </a:rPr>
              <a:t>PARA UMA DEFINIÇÃO</a:t>
            </a:r>
          </a:p>
          <a:p>
            <a:endParaRPr lang="pt-PT" sz="6000" dirty="0" smtClean="0">
              <a:solidFill>
                <a:srgbClr val="002060"/>
              </a:solidFill>
            </a:endParaRPr>
          </a:p>
          <a:p>
            <a:r>
              <a:rPr lang="pt-PT" sz="5800" dirty="0" smtClean="0">
                <a:solidFill>
                  <a:srgbClr val="002060"/>
                </a:solidFill>
              </a:rPr>
              <a:t>“</a:t>
            </a:r>
            <a:r>
              <a:rPr lang="pt-PT" sz="5800" i="1" dirty="0">
                <a:solidFill>
                  <a:srgbClr val="002060"/>
                </a:solidFill>
              </a:rPr>
              <a:t>uma acção ou omissão </a:t>
            </a:r>
            <a:endParaRPr lang="pt-PT" sz="5800" i="1" dirty="0" smtClean="0">
              <a:solidFill>
                <a:srgbClr val="002060"/>
              </a:solidFill>
            </a:endParaRPr>
          </a:p>
          <a:p>
            <a:r>
              <a:rPr lang="pt-PT" sz="5800" i="1" dirty="0" smtClean="0">
                <a:solidFill>
                  <a:srgbClr val="002060"/>
                </a:solidFill>
              </a:rPr>
              <a:t>que</a:t>
            </a:r>
            <a:r>
              <a:rPr lang="pt-PT" sz="5800" i="1" dirty="0">
                <a:solidFill>
                  <a:srgbClr val="002060"/>
                </a:solidFill>
              </a:rPr>
              <a:t>, por sua natureza </a:t>
            </a:r>
            <a:r>
              <a:rPr lang="pt-PT" sz="5800" i="1" dirty="0" smtClean="0">
                <a:solidFill>
                  <a:srgbClr val="002060"/>
                </a:solidFill>
              </a:rPr>
              <a:t>e </a:t>
            </a:r>
            <a:r>
              <a:rPr lang="pt-PT" sz="5800" i="1" dirty="0">
                <a:solidFill>
                  <a:srgbClr val="002060"/>
                </a:solidFill>
              </a:rPr>
              <a:t>nas intenções, </a:t>
            </a:r>
            <a:endParaRPr lang="pt-PT" sz="5800" i="1" dirty="0" smtClean="0">
              <a:solidFill>
                <a:srgbClr val="002060"/>
              </a:solidFill>
            </a:endParaRPr>
          </a:p>
          <a:p>
            <a:r>
              <a:rPr lang="pt-PT" sz="5800" i="1" dirty="0" smtClean="0">
                <a:solidFill>
                  <a:srgbClr val="002060"/>
                </a:solidFill>
              </a:rPr>
              <a:t>provoca </a:t>
            </a:r>
            <a:r>
              <a:rPr lang="pt-PT" sz="5800" i="1" dirty="0">
                <a:solidFill>
                  <a:srgbClr val="002060"/>
                </a:solidFill>
              </a:rPr>
              <a:t>a morte, </a:t>
            </a:r>
            <a:endParaRPr lang="pt-PT" sz="5800" i="1" dirty="0" smtClean="0">
              <a:solidFill>
                <a:srgbClr val="002060"/>
              </a:solidFill>
            </a:endParaRPr>
          </a:p>
          <a:p>
            <a:r>
              <a:rPr lang="pt-PT" sz="5800" i="1" dirty="0" smtClean="0">
                <a:solidFill>
                  <a:srgbClr val="002060"/>
                </a:solidFill>
              </a:rPr>
              <a:t>com </a:t>
            </a:r>
            <a:r>
              <a:rPr lang="pt-PT" sz="5800" i="1" dirty="0">
                <a:solidFill>
                  <a:srgbClr val="002060"/>
                </a:solidFill>
              </a:rPr>
              <a:t>o objectivo </a:t>
            </a:r>
            <a:endParaRPr lang="pt-PT" sz="5800" i="1" dirty="0" smtClean="0">
              <a:solidFill>
                <a:srgbClr val="002060"/>
              </a:solidFill>
            </a:endParaRPr>
          </a:p>
          <a:p>
            <a:r>
              <a:rPr lang="pt-PT" sz="5800" i="1" dirty="0" smtClean="0">
                <a:solidFill>
                  <a:srgbClr val="002060"/>
                </a:solidFill>
              </a:rPr>
              <a:t>de </a:t>
            </a:r>
            <a:r>
              <a:rPr lang="pt-PT" sz="5800" i="1" dirty="0">
                <a:solidFill>
                  <a:srgbClr val="002060"/>
                </a:solidFill>
              </a:rPr>
              <a:t>eliminar o sofrimento</a:t>
            </a:r>
            <a:r>
              <a:rPr lang="pt-PT" sz="5800" dirty="0">
                <a:solidFill>
                  <a:srgbClr val="002060"/>
                </a:solidFill>
              </a:rPr>
              <a:t>” </a:t>
            </a:r>
            <a:endParaRPr lang="pt-PT" sz="5800" dirty="0" smtClean="0">
              <a:solidFill>
                <a:srgbClr val="002060"/>
              </a:solidFill>
            </a:endParaRPr>
          </a:p>
          <a:p>
            <a:endParaRPr lang="pt-PT" sz="5800" dirty="0">
              <a:solidFill>
                <a:srgbClr val="002060"/>
              </a:solidFill>
            </a:endParaRPr>
          </a:p>
          <a:p>
            <a:r>
              <a:rPr lang="pt-PT" sz="5800" dirty="0" smtClean="0">
                <a:solidFill>
                  <a:srgbClr val="002060"/>
                </a:solidFill>
              </a:rPr>
              <a:t>(</a:t>
            </a:r>
            <a:r>
              <a:rPr lang="pt-PT" sz="5800" dirty="0">
                <a:solidFill>
                  <a:srgbClr val="002060"/>
                </a:solidFill>
              </a:rPr>
              <a:t>João Paulo II, E.V.65</a:t>
            </a:r>
            <a:r>
              <a:rPr lang="pt-PT" sz="5800" dirty="0" smtClean="0">
                <a:solidFill>
                  <a:srgbClr val="002060"/>
                </a:solidFill>
              </a:rPr>
              <a:t>)</a:t>
            </a:r>
            <a:endParaRPr lang="pt-PT" sz="4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pt-PT" b="1" dirty="0" smtClean="0">
                <a:solidFill>
                  <a:srgbClr val="FF0000"/>
                </a:solidFill>
              </a:rPr>
              <a:t>3. Contexto vital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241376"/>
            <a:ext cx="9144000" cy="4059832"/>
          </a:xfrm>
        </p:spPr>
        <p:txBody>
          <a:bodyPr>
            <a:noAutofit/>
          </a:bodyPr>
          <a:lstStyle/>
          <a:p>
            <a:r>
              <a:rPr lang="pt-PT" sz="3600" b="1" dirty="0" smtClean="0">
                <a:solidFill>
                  <a:srgbClr val="002060"/>
                </a:solidFill>
              </a:rPr>
              <a:t>A </a:t>
            </a:r>
            <a:r>
              <a:rPr lang="pt-PT" sz="3600" b="1" dirty="0">
                <a:solidFill>
                  <a:srgbClr val="002060"/>
                </a:solidFill>
              </a:rPr>
              <a:t>eutanásia e a questão da morte </a:t>
            </a:r>
            <a:endParaRPr lang="pt-PT" sz="3600" b="1" dirty="0" smtClean="0">
              <a:solidFill>
                <a:srgbClr val="002060"/>
              </a:solidFill>
            </a:endParaRPr>
          </a:p>
          <a:p>
            <a:r>
              <a:rPr lang="pt-PT" sz="3600" b="1" dirty="0" smtClean="0">
                <a:solidFill>
                  <a:srgbClr val="002060"/>
                </a:solidFill>
              </a:rPr>
              <a:t>na </a:t>
            </a:r>
            <a:r>
              <a:rPr lang="pt-PT" sz="3600" b="1" dirty="0">
                <a:solidFill>
                  <a:srgbClr val="002060"/>
                </a:solidFill>
              </a:rPr>
              <a:t>cultura </a:t>
            </a:r>
            <a:r>
              <a:rPr lang="pt-PT" sz="3600" b="1" dirty="0" smtClean="0">
                <a:solidFill>
                  <a:srgbClr val="002060"/>
                </a:solidFill>
              </a:rPr>
              <a:t>actual: a morte, novo tabu!</a:t>
            </a:r>
          </a:p>
          <a:p>
            <a:endParaRPr lang="pt-PT" sz="3600" b="1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pt-PT" sz="3600" b="1" dirty="0" smtClean="0">
                <a:solidFill>
                  <a:srgbClr val="002060"/>
                </a:solidFill>
              </a:rPr>
              <a:t>Morte escamoteada</a:t>
            </a:r>
          </a:p>
          <a:p>
            <a:pPr>
              <a:buFont typeface="Arial" charset="0"/>
              <a:buChar char="•"/>
            </a:pPr>
            <a:r>
              <a:rPr lang="pt-PT" sz="3600" b="1" dirty="0" smtClean="0">
                <a:solidFill>
                  <a:srgbClr val="002060"/>
                </a:solidFill>
              </a:rPr>
              <a:t>Morte iludida</a:t>
            </a:r>
          </a:p>
          <a:p>
            <a:pPr>
              <a:buFont typeface="Arial" charset="0"/>
              <a:buChar char="•"/>
            </a:pPr>
            <a:r>
              <a:rPr lang="pt-PT" sz="3600" b="1" dirty="0" smtClean="0">
                <a:solidFill>
                  <a:srgbClr val="002060"/>
                </a:solidFill>
              </a:rPr>
              <a:t>Morte  dominada</a:t>
            </a:r>
            <a:endParaRPr lang="pt-PT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3.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5688632"/>
          </a:xfrm>
        </p:spPr>
        <p:txBody>
          <a:bodyPr>
            <a:normAutofit fontScale="25000" lnSpcReduction="20000"/>
          </a:bodyPr>
          <a:lstStyle/>
          <a:p>
            <a:pPr lvl="0"/>
            <a:endParaRPr lang="pt-PT" sz="96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9600" b="1" dirty="0" smtClean="0">
                <a:solidFill>
                  <a:srgbClr val="002060"/>
                </a:solidFill>
              </a:rPr>
              <a:t> O </a:t>
            </a:r>
            <a:r>
              <a:rPr lang="pt-PT" sz="9600" b="1" dirty="0">
                <a:solidFill>
                  <a:srgbClr val="002060"/>
                </a:solidFill>
              </a:rPr>
              <a:t>mandamento «não matarás</a:t>
            </a:r>
            <a:r>
              <a:rPr lang="pt-PT" sz="9600" b="1" dirty="0" smtClean="0">
                <a:solidFill>
                  <a:srgbClr val="002060"/>
                </a:solidFill>
              </a:rPr>
              <a:t>»</a:t>
            </a:r>
            <a:r>
              <a:rPr lang="pt-PT" sz="9600" dirty="0">
                <a:solidFill>
                  <a:srgbClr val="002060"/>
                </a:solidFill>
              </a:rPr>
              <a:t> </a:t>
            </a:r>
            <a:r>
              <a:rPr lang="pt-PT" sz="9600" dirty="0" smtClean="0">
                <a:solidFill>
                  <a:srgbClr val="002060"/>
                </a:solidFill>
              </a:rPr>
              <a:t>(</a:t>
            </a:r>
            <a:r>
              <a:rPr lang="pt-PT" sz="9600" dirty="0">
                <a:solidFill>
                  <a:srgbClr val="002060"/>
                </a:solidFill>
              </a:rPr>
              <a:t>Ex.20,12; Dt.5,17</a:t>
            </a:r>
            <a:r>
              <a:rPr lang="pt-PT" sz="9600" dirty="0" smtClean="0">
                <a:solidFill>
                  <a:srgbClr val="002060"/>
                </a:solidFill>
              </a:rPr>
              <a:t>) </a:t>
            </a:r>
          </a:p>
          <a:p>
            <a:endParaRPr lang="pt-PT" sz="9600" b="1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pt-PT" sz="9600" b="1" dirty="0" smtClean="0">
                <a:solidFill>
                  <a:srgbClr val="002060"/>
                </a:solidFill>
              </a:rPr>
              <a:t> </a:t>
            </a:r>
            <a:r>
              <a:rPr lang="pt-PT" sz="9600" b="1" dirty="0" err="1" smtClean="0">
                <a:solidFill>
                  <a:srgbClr val="002060"/>
                </a:solidFill>
              </a:rPr>
              <a:t>Lactâncio</a:t>
            </a:r>
            <a:r>
              <a:rPr lang="pt-PT" sz="9600" dirty="0">
                <a:solidFill>
                  <a:srgbClr val="002060"/>
                </a:solidFill>
              </a:rPr>
              <a:t> </a:t>
            </a:r>
            <a:r>
              <a:rPr lang="pt-PT" sz="9600" dirty="0" smtClean="0">
                <a:solidFill>
                  <a:srgbClr val="002060"/>
                </a:solidFill>
              </a:rPr>
              <a:t>(240-320) </a:t>
            </a:r>
          </a:p>
          <a:p>
            <a:pPr>
              <a:buFont typeface="Arial" charset="0"/>
              <a:buChar char="•"/>
            </a:pPr>
            <a:endParaRPr lang="pt-PT" sz="9600" dirty="0" smtClean="0">
              <a:solidFill>
                <a:srgbClr val="002060"/>
              </a:solidFill>
            </a:endParaRPr>
          </a:p>
          <a:p>
            <a:r>
              <a:rPr lang="pt-PT" sz="9600" dirty="0" smtClean="0">
                <a:solidFill>
                  <a:srgbClr val="002060"/>
                </a:solidFill>
              </a:rPr>
              <a:t>“ (doentes terminais) inúteis </a:t>
            </a:r>
            <a:r>
              <a:rPr lang="pt-PT" sz="9600" dirty="0">
                <a:solidFill>
                  <a:srgbClr val="002060"/>
                </a:solidFill>
              </a:rPr>
              <a:t>para os homens, </a:t>
            </a:r>
            <a:endParaRPr lang="pt-PT" sz="9600" dirty="0" smtClean="0">
              <a:solidFill>
                <a:srgbClr val="002060"/>
              </a:solidFill>
            </a:endParaRPr>
          </a:p>
          <a:p>
            <a:r>
              <a:rPr lang="pt-PT" sz="9600" dirty="0" smtClean="0">
                <a:solidFill>
                  <a:srgbClr val="002060"/>
                </a:solidFill>
              </a:rPr>
              <a:t>mas úteis </a:t>
            </a:r>
            <a:r>
              <a:rPr lang="pt-PT" sz="9600" dirty="0">
                <a:solidFill>
                  <a:srgbClr val="002060"/>
                </a:solidFill>
              </a:rPr>
              <a:t>para Deus, </a:t>
            </a:r>
            <a:r>
              <a:rPr lang="pt-PT" sz="9600" dirty="0" smtClean="0">
                <a:solidFill>
                  <a:srgbClr val="002060"/>
                </a:solidFill>
              </a:rPr>
              <a:t>que </a:t>
            </a:r>
            <a:r>
              <a:rPr lang="pt-PT" sz="9600" dirty="0">
                <a:solidFill>
                  <a:srgbClr val="002060"/>
                </a:solidFill>
              </a:rPr>
              <a:t>lhes conserva a vida, </a:t>
            </a:r>
            <a:endParaRPr lang="pt-PT" sz="9600" dirty="0" smtClean="0">
              <a:solidFill>
                <a:srgbClr val="002060"/>
              </a:solidFill>
            </a:endParaRPr>
          </a:p>
          <a:p>
            <a:r>
              <a:rPr lang="pt-PT" sz="9600" dirty="0">
                <a:solidFill>
                  <a:srgbClr val="002060"/>
                </a:solidFill>
              </a:rPr>
              <a:t>e</a:t>
            </a:r>
            <a:r>
              <a:rPr lang="pt-PT" sz="9600" dirty="0" smtClean="0">
                <a:solidFill>
                  <a:srgbClr val="002060"/>
                </a:solidFill>
              </a:rPr>
              <a:t> lhes </a:t>
            </a:r>
            <a:r>
              <a:rPr lang="pt-PT" sz="9600" dirty="0">
                <a:solidFill>
                  <a:srgbClr val="002060"/>
                </a:solidFill>
              </a:rPr>
              <a:t>dá o espírito </a:t>
            </a:r>
            <a:r>
              <a:rPr lang="pt-PT" sz="9600" dirty="0" smtClean="0">
                <a:solidFill>
                  <a:srgbClr val="002060"/>
                </a:solidFill>
              </a:rPr>
              <a:t>e </a:t>
            </a:r>
            <a:r>
              <a:rPr lang="pt-PT" sz="9600" dirty="0">
                <a:solidFill>
                  <a:srgbClr val="002060"/>
                </a:solidFill>
              </a:rPr>
              <a:t>lhes </a:t>
            </a:r>
            <a:r>
              <a:rPr lang="pt-PT" sz="9600" dirty="0" smtClean="0">
                <a:solidFill>
                  <a:srgbClr val="002060"/>
                </a:solidFill>
              </a:rPr>
              <a:t>concede </a:t>
            </a:r>
            <a:r>
              <a:rPr lang="pt-PT" sz="9600" dirty="0">
                <a:solidFill>
                  <a:srgbClr val="002060"/>
                </a:solidFill>
              </a:rPr>
              <a:t>a luz</a:t>
            </a:r>
            <a:r>
              <a:rPr lang="pt-PT" sz="9600" dirty="0" smtClean="0">
                <a:solidFill>
                  <a:srgbClr val="002060"/>
                </a:solidFill>
              </a:rPr>
              <a:t>".</a:t>
            </a:r>
            <a:r>
              <a:rPr lang="pt-PT" sz="9600" b="1" dirty="0" smtClean="0">
                <a:solidFill>
                  <a:srgbClr val="002060"/>
                </a:solidFill>
              </a:rPr>
              <a:t> </a:t>
            </a:r>
          </a:p>
          <a:p>
            <a:endParaRPr lang="pt-PT" sz="96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9600" b="1" dirty="0">
                <a:solidFill>
                  <a:srgbClr val="002060"/>
                </a:solidFill>
              </a:rPr>
              <a:t> </a:t>
            </a:r>
            <a:r>
              <a:rPr lang="pt-PT" sz="9600" b="1" dirty="0" smtClean="0">
                <a:solidFill>
                  <a:srgbClr val="002060"/>
                </a:solidFill>
              </a:rPr>
              <a:t>Teologia medieval (São Tomás) </a:t>
            </a:r>
          </a:p>
          <a:p>
            <a:pPr lvl="0"/>
            <a:endParaRPr lang="pt-PT" sz="9600" dirty="0" smtClean="0">
              <a:solidFill>
                <a:srgbClr val="002060"/>
              </a:solidFill>
            </a:endParaRPr>
          </a:p>
          <a:p>
            <a:pPr lvl="0"/>
            <a:r>
              <a:rPr lang="pt-PT" sz="9600" dirty="0" smtClean="0">
                <a:solidFill>
                  <a:srgbClr val="002060"/>
                </a:solidFill>
              </a:rPr>
              <a:t>1) atenta </a:t>
            </a:r>
            <a:r>
              <a:rPr lang="pt-PT" sz="9600" dirty="0">
                <a:solidFill>
                  <a:srgbClr val="002060"/>
                </a:solidFill>
              </a:rPr>
              <a:t>contra a caridade, que é devida por cada um a si mesmo; </a:t>
            </a:r>
          </a:p>
          <a:p>
            <a:pPr lvl="0"/>
            <a:r>
              <a:rPr lang="pt-PT" sz="9600" dirty="0" smtClean="0">
                <a:solidFill>
                  <a:srgbClr val="002060"/>
                </a:solidFill>
              </a:rPr>
              <a:t>2) atenta </a:t>
            </a:r>
            <a:r>
              <a:rPr lang="pt-PT" sz="9600" dirty="0">
                <a:solidFill>
                  <a:srgbClr val="002060"/>
                </a:solidFill>
              </a:rPr>
              <a:t>contra a justiça, </a:t>
            </a:r>
            <a:endParaRPr lang="pt-PT" sz="9600" dirty="0" smtClean="0">
              <a:solidFill>
                <a:srgbClr val="002060"/>
              </a:solidFill>
            </a:endParaRPr>
          </a:p>
          <a:p>
            <a:pPr lvl="0"/>
            <a:r>
              <a:rPr lang="pt-PT" sz="9600" dirty="0" smtClean="0">
                <a:solidFill>
                  <a:srgbClr val="002060"/>
                </a:solidFill>
              </a:rPr>
              <a:t>uma </a:t>
            </a:r>
            <a:r>
              <a:rPr lang="pt-PT" sz="9600" dirty="0">
                <a:solidFill>
                  <a:srgbClr val="002060"/>
                </a:solidFill>
              </a:rPr>
              <a:t>vez que cada um é membro de uma </a:t>
            </a:r>
            <a:r>
              <a:rPr lang="pt-PT" sz="9600" dirty="0" smtClean="0">
                <a:solidFill>
                  <a:srgbClr val="002060"/>
                </a:solidFill>
              </a:rPr>
              <a:t>sociedade; </a:t>
            </a:r>
            <a:endParaRPr lang="pt-PT" sz="9600" dirty="0">
              <a:solidFill>
                <a:srgbClr val="002060"/>
              </a:solidFill>
            </a:endParaRPr>
          </a:p>
          <a:p>
            <a:r>
              <a:rPr lang="pt-PT" sz="9600" dirty="0" smtClean="0">
                <a:solidFill>
                  <a:srgbClr val="002060"/>
                </a:solidFill>
              </a:rPr>
              <a:t>3) </a:t>
            </a:r>
            <a:r>
              <a:rPr lang="pt-PT" sz="9600" dirty="0">
                <a:solidFill>
                  <a:srgbClr val="002060"/>
                </a:solidFill>
              </a:rPr>
              <a:t>a</a:t>
            </a:r>
            <a:r>
              <a:rPr lang="pt-PT" sz="9600" dirty="0" smtClean="0">
                <a:solidFill>
                  <a:srgbClr val="002060"/>
                </a:solidFill>
              </a:rPr>
              <a:t>tenta </a:t>
            </a:r>
            <a:r>
              <a:rPr lang="pt-PT" sz="9600" dirty="0">
                <a:solidFill>
                  <a:srgbClr val="002060"/>
                </a:solidFill>
              </a:rPr>
              <a:t>contra Deus, autor e senhor da vida de </a:t>
            </a:r>
            <a:r>
              <a:rPr lang="pt-PT" sz="9600" dirty="0" smtClean="0">
                <a:solidFill>
                  <a:srgbClr val="002060"/>
                </a:solidFill>
              </a:rPr>
              <a:t>todos!</a:t>
            </a:r>
            <a:endParaRPr lang="pt-PT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256584"/>
          </a:xfrm>
        </p:spPr>
        <p:txBody>
          <a:bodyPr>
            <a:normAutofit/>
          </a:bodyPr>
          <a:lstStyle/>
          <a:p>
            <a:r>
              <a:rPr lang="pt-PT" sz="2800" b="1" dirty="0" smtClean="0">
                <a:solidFill>
                  <a:srgbClr val="002060"/>
                </a:solidFill>
              </a:rPr>
              <a:t>PIO XX </a:t>
            </a:r>
          </a:p>
          <a:p>
            <a:r>
              <a:rPr lang="pt-PT" sz="2800" b="1" dirty="0" smtClean="0">
                <a:solidFill>
                  <a:srgbClr val="002060"/>
                </a:solidFill>
              </a:rPr>
              <a:t>(</a:t>
            </a:r>
            <a:r>
              <a:rPr lang="pt-PT" sz="2800" b="1" dirty="0">
                <a:solidFill>
                  <a:srgbClr val="002060"/>
                </a:solidFill>
              </a:rPr>
              <a:t>P</a:t>
            </a:r>
            <a:r>
              <a:rPr lang="pt-PT" sz="2800" b="1" dirty="0" smtClean="0">
                <a:solidFill>
                  <a:srgbClr val="002060"/>
                </a:solidFill>
              </a:rPr>
              <a:t>apa desde 1939 a 1958)</a:t>
            </a:r>
          </a:p>
          <a:p>
            <a:endParaRPr lang="pt-PT" sz="2000" dirty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1) rejeição </a:t>
            </a:r>
            <a:r>
              <a:rPr lang="pt-PT" sz="2800" dirty="0">
                <a:solidFill>
                  <a:srgbClr val="002060"/>
                </a:solidFill>
              </a:rPr>
              <a:t>total da eutanásia entendida como “morte piedosa”.</a:t>
            </a:r>
          </a:p>
          <a:p>
            <a:r>
              <a:rPr lang="pt-PT" sz="2000" dirty="0">
                <a:solidFill>
                  <a:srgbClr val="002060"/>
                </a:solidFill>
              </a:rPr>
              <a:t> </a:t>
            </a:r>
          </a:p>
          <a:p>
            <a:r>
              <a:rPr lang="pt-PT" sz="2800" dirty="0" smtClean="0">
                <a:solidFill>
                  <a:srgbClr val="002060"/>
                </a:solidFill>
              </a:rPr>
              <a:t>2) aceita </a:t>
            </a:r>
            <a:r>
              <a:rPr lang="pt-PT" sz="2800" dirty="0">
                <a:solidFill>
                  <a:srgbClr val="002060"/>
                </a:solidFill>
              </a:rPr>
              <a:t>a chamada </a:t>
            </a:r>
            <a:r>
              <a:rPr lang="pt-PT" sz="2800" b="1" dirty="0">
                <a:solidFill>
                  <a:srgbClr val="002060"/>
                </a:solidFill>
              </a:rPr>
              <a:t>eutanásia activa indirecta</a:t>
            </a:r>
            <a:r>
              <a:rPr lang="pt-PT" sz="2800" dirty="0">
                <a:solidFill>
                  <a:srgbClr val="002060"/>
                </a:solidFill>
              </a:rPr>
              <a:t>, </a:t>
            </a:r>
            <a:endParaRPr lang="pt-PT" sz="2800" dirty="0" smtClean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quer </a:t>
            </a:r>
            <a:r>
              <a:rPr lang="pt-PT" sz="2800" dirty="0">
                <a:solidFill>
                  <a:srgbClr val="002060"/>
                </a:solidFill>
              </a:rPr>
              <a:t>dizer, a administração de calmantes </a:t>
            </a:r>
            <a:endParaRPr lang="pt-PT" sz="2800" dirty="0" smtClean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que </a:t>
            </a:r>
            <a:r>
              <a:rPr lang="pt-PT" sz="2800" dirty="0">
                <a:solidFill>
                  <a:srgbClr val="002060"/>
                </a:solidFill>
              </a:rPr>
              <a:t>poderiam também de forma indirecta, acelerar a morte.</a:t>
            </a:r>
          </a:p>
          <a:p>
            <a:r>
              <a:rPr lang="pt-PT" sz="2000" dirty="0">
                <a:solidFill>
                  <a:srgbClr val="002060"/>
                </a:solidFill>
              </a:rPr>
              <a:t> </a:t>
            </a:r>
          </a:p>
          <a:p>
            <a:r>
              <a:rPr lang="pt-PT" sz="2800" dirty="0" smtClean="0">
                <a:solidFill>
                  <a:srgbClr val="002060"/>
                </a:solidFill>
              </a:rPr>
              <a:t>3) Rejeição da eutanásia por motivos </a:t>
            </a:r>
            <a:r>
              <a:rPr lang="pt-PT" sz="2800" dirty="0" err="1" smtClean="0">
                <a:solidFill>
                  <a:srgbClr val="002060"/>
                </a:solidFill>
              </a:rPr>
              <a:t>eugenistas</a:t>
            </a:r>
            <a:r>
              <a:rPr lang="pt-PT" sz="2800" dirty="0" smtClean="0">
                <a:solidFill>
                  <a:srgbClr val="002060"/>
                </a:solidFill>
              </a:rPr>
              <a:t> (nazis)</a:t>
            </a:r>
            <a:endParaRPr lang="pt-PT" sz="3600" dirty="0"/>
          </a:p>
          <a:p>
            <a:endParaRPr lang="pt-PT" sz="6000" dirty="0"/>
          </a:p>
          <a:p>
            <a:pPr lvl="0">
              <a:buFont typeface="Arial" pitchFamily="34" charset="0"/>
              <a:buChar char="•"/>
            </a:pPr>
            <a:endParaRPr lang="pt-PT" sz="5600" dirty="0" smtClean="0"/>
          </a:p>
          <a:p>
            <a:endParaRPr lang="pt-PT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4</a:t>
            </a:r>
            <a:r>
              <a:rPr lang="pt-PT" b="1" dirty="0" smtClean="0">
                <a:solidFill>
                  <a:srgbClr val="FF0000"/>
                </a:solidFill>
              </a:rPr>
              <a:t>. Doutrina Católica sobre eutanásia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4752528"/>
          </a:xfrm>
        </p:spPr>
        <p:txBody>
          <a:bodyPr>
            <a:noAutofit/>
          </a:bodyPr>
          <a:lstStyle/>
          <a:p>
            <a:r>
              <a:rPr lang="pt-PT" sz="2800" b="1" dirty="0" smtClean="0">
                <a:solidFill>
                  <a:srgbClr val="002060"/>
                </a:solidFill>
              </a:rPr>
              <a:t>Vaticano II  (1962-1965)</a:t>
            </a:r>
          </a:p>
          <a:p>
            <a:endParaRPr lang="pt-PT" sz="2800" b="1" dirty="0" smtClean="0">
              <a:solidFill>
                <a:srgbClr val="002060"/>
              </a:solidFill>
            </a:endParaRPr>
          </a:p>
          <a:p>
            <a:r>
              <a:rPr lang="pt-PT" sz="2800" dirty="0">
                <a:solidFill>
                  <a:srgbClr val="002060"/>
                </a:solidFill>
              </a:rPr>
              <a:t>Num tom duro afirma-se que estes homicídios </a:t>
            </a:r>
            <a:endParaRPr lang="pt-PT" sz="2800" dirty="0" smtClean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"</a:t>
            </a:r>
            <a:r>
              <a:rPr lang="pt-PT" sz="2800" dirty="0">
                <a:solidFill>
                  <a:srgbClr val="002060"/>
                </a:solidFill>
              </a:rPr>
              <a:t>são em si mesmos infames, </a:t>
            </a:r>
            <a:endParaRPr lang="pt-PT" sz="2800" dirty="0" smtClean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degradam </a:t>
            </a:r>
            <a:r>
              <a:rPr lang="pt-PT" sz="2800" dirty="0">
                <a:solidFill>
                  <a:srgbClr val="002060"/>
                </a:solidFill>
              </a:rPr>
              <a:t>a civilização humana, </a:t>
            </a:r>
            <a:endParaRPr lang="pt-PT" sz="2800" dirty="0" smtClean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desonram </a:t>
            </a:r>
            <a:r>
              <a:rPr lang="pt-PT" sz="2800" dirty="0">
                <a:solidFill>
                  <a:srgbClr val="002060"/>
                </a:solidFill>
              </a:rPr>
              <a:t>mais os seus autores que as </a:t>
            </a:r>
            <a:r>
              <a:rPr lang="pt-PT" sz="2800" dirty="0" smtClean="0">
                <a:solidFill>
                  <a:srgbClr val="002060"/>
                </a:solidFill>
              </a:rPr>
              <a:t>vítimas</a:t>
            </a:r>
          </a:p>
          <a:p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>
                <a:solidFill>
                  <a:srgbClr val="002060"/>
                </a:solidFill>
              </a:rPr>
              <a:t>e são totalmente contrários à honra devida ao Criador" </a:t>
            </a:r>
            <a:endParaRPr lang="pt-PT" sz="2800" dirty="0" smtClean="0">
              <a:solidFill>
                <a:srgbClr val="002060"/>
              </a:solidFill>
            </a:endParaRPr>
          </a:p>
          <a:p>
            <a:endParaRPr lang="pt-PT" sz="2800" dirty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(</a:t>
            </a:r>
            <a:r>
              <a:rPr lang="pt-PT" sz="2800" dirty="0" err="1" smtClean="0">
                <a:solidFill>
                  <a:srgbClr val="002060"/>
                </a:solidFill>
              </a:rPr>
              <a:t>Gaudium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err="1" smtClean="0">
                <a:solidFill>
                  <a:srgbClr val="002060"/>
                </a:solidFill>
              </a:rPr>
              <a:t>et</a:t>
            </a:r>
            <a:r>
              <a:rPr lang="pt-PT" sz="2800" dirty="0" smtClean="0">
                <a:solidFill>
                  <a:srgbClr val="002060"/>
                </a:solidFill>
              </a:rPr>
              <a:t>  </a:t>
            </a:r>
            <a:r>
              <a:rPr lang="pt-PT" sz="2800" dirty="0" err="1" smtClean="0">
                <a:solidFill>
                  <a:srgbClr val="002060"/>
                </a:solidFill>
              </a:rPr>
              <a:t>Spes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>
                <a:solidFill>
                  <a:srgbClr val="002060"/>
                </a:solidFill>
              </a:rPr>
              <a:t>27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  <a:endParaRPr lang="pt-PT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Confluê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Fluxo">
  <a:themeElements>
    <a:clrScheme name="Tons de Cinzent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nergi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ns de Cinzento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Tons de Cinzento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1152</Words>
  <Application>Microsoft Office PowerPoint</Application>
  <PresentationFormat>Apresentação no Ecrã (4:3)</PresentationFormat>
  <Paragraphs>291</Paragraphs>
  <Slides>23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Tema do Office</vt:lpstr>
      <vt:lpstr>9_Fluxo</vt:lpstr>
      <vt:lpstr>Apresentação do PowerPoint</vt:lpstr>
      <vt:lpstr>1. Contexto ético</vt:lpstr>
      <vt:lpstr>2. Etimologia e história</vt:lpstr>
      <vt:lpstr>2. Etimologia e história</vt:lpstr>
      <vt:lpstr>2. Etimologia e história</vt:lpstr>
      <vt:lpstr>3. Contexto vital</vt:lpstr>
      <vt:lpstr>3. Doutrina Católica sobre eutanásia</vt:lpstr>
      <vt:lpstr>4. Doutrina Católica sobre eutanásia</vt:lpstr>
      <vt:lpstr>4. Doutrina Católica sobre eutanásia</vt:lpstr>
      <vt:lpstr>4. Doutrina Católica sobre eutanásia</vt:lpstr>
      <vt:lpstr>4. Doutrina Católica sobre eutanásia</vt:lpstr>
      <vt:lpstr>4. Doutrina Católica sobre eutanásia</vt:lpstr>
      <vt:lpstr>4. Doutrina Católica sobre eutanásia</vt:lpstr>
      <vt:lpstr>4. Doutrina Católica sobre eutanásia</vt:lpstr>
      <vt:lpstr>4. Doutrina Católica sobre eutanásia</vt:lpstr>
      <vt:lpstr>4. Doutrina Católica sobre eutanásia</vt:lpstr>
      <vt:lpstr>4. Doutrina Católica sobre eutanásia</vt:lpstr>
      <vt:lpstr>4. Doutrina Católica sobre eutanásia</vt:lpstr>
      <vt:lpstr>5. Síntese da problemática</vt:lpstr>
      <vt:lpstr>6. Outras religiões</vt:lpstr>
      <vt:lpstr>7. Viver e morrer em Cristo</vt:lpstr>
      <vt:lpstr>Conclusão</vt:lpstr>
      <vt:lpstr>Site: http://www.paroquiasenhoradahora.pt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Contexto ético</dc:title>
  <dc:creator>Pe Gonçalo</dc:creator>
  <cp:lastModifiedBy>Hugo Viana</cp:lastModifiedBy>
  <cp:revision>24</cp:revision>
  <dcterms:created xsi:type="dcterms:W3CDTF">2011-03-29T13:39:30Z</dcterms:created>
  <dcterms:modified xsi:type="dcterms:W3CDTF">2016-03-11T11:45:49Z</dcterms:modified>
</cp:coreProperties>
</file>