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80" r:id="rId6"/>
    <p:sldId id="260" r:id="rId7"/>
    <p:sldId id="262" r:id="rId8"/>
    <p:sldId id="261" r:id="rId9"/>
    <p:sldId id="263" r:id="rId10"/>
    <p:sldId id="264" r:id="rId11"/>
    <p:sldId id="265" r:id="rId12"/>
    <p:sldId id="266" r:id="rId13"/>
    <p:sldId id="268" r:id="rId14"/>
    <p:sldId id="267" r:id="rId15"/>
    <p:sldId id="276" r:id="rId16"/>
    <p:sldId id="269" r:id="rId17"/>
    <p:sldId id="277" r:id="rId18"/>
    <p:sldId id="270" r:id="rId19"/>
    <p:sldId id="271" r:id="rId20"/>
    <p:sldId id="272" r:id="rId21"/>
    <p:sldId id="273" r:id="rId22"/>
    <p:sldId id="278" r:id="rId23"/>
    <p:sldId id="274" r:id="rId24"/>
    <p:sldId id="281" r:id="rId25"/>
    <p:sldId id="275" r:id="rId26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112" d="100"/>
          <a:sy n="112" d="100"/>
        </p:scale>
        <p:origin x="49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E269FA-F749-4430-95D4-A2D5328417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634F84C-DEDD-4F16-8234-D7AFA54380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FAE5E71A-618B-4DEC-A995-639852921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9D46F-06EF-430A-93EC-3D412E87B072}" type="datetimeFigureOut">
              <a:rPr lang="pt-PT" smtClean="0"/>
              <a:t>02-03-2021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653FE063-4611-4A6E-9D36-763CE5F47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CCDDC169-B547-4F27-B75D-074C3AB8E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A265F-9FCD-45EF-A7AF-70B4D34B901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57112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248B58-483A-423F-837D-446634BBB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975944FA-EC8D-4F9C-B660-F2A6256098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B0DCA543-6EBA-49B0-AC2D-4813966F5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9D46F-06EF-430A-93EC-3D412E87B072}" type="datetimeFigureOut">
              <a:rPr lang="pt-PT" smtClean="0"/>
              <a:t>02-03-2021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E52A71E3-0189-4CB7-9CF9-1943ABA6F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0F66537C-600A-4174-839E-AA292ED62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A265F-9FCD-45EF-A7AF-70B4D34B901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4569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3855837-9822-4465-94E5-5E5029DB76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6B9688FC-6EA5-4C1C-9FD6-9D8E463943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7988AE64-7854-45DA-A2BA-BB9FA8151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9D46F-06EF-430A-93EC-3D412E87B072}" type="datetimeFigureOut">
              <a:rPr lang="pt-PT" smtClean="0"/>
              <a:t>02-03-2021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1E10A81C-E715-439A-94B0-FA9D37CFA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CC0C4DC3-18F4-466E-8BF4-E4FACA130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A265F-9FCD-45EF-A7AF-70B4D34B901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32328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56EDC4-B6C3-4F65-AC8A-FF575B8CB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1598DA35-FC10-4EC8-9215-96D2398794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BAF97B8B-1525-4140-837B-3FBF7D30F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9D46F-06EF-430A-93EC-3D412E87B072}" type="datetimeFigureOut">
              <a:rPr lang="pt-PT" smtClean="0"/>
              <a:t>02-03-2021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A38AC996-109C-4F1B-9034-78C24DB7C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E04582DF-16FA-4307-9FE0-1CC7B6AE4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A265F-9FCD-45EF-A7AF-70B4D34B901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31055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CAA53D-4BFA-4026-B699-17D5575E6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196CD0F3-879B-4598-9D8C-47B678BF2A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73326667-F892-49BF-A450-7C11D1A98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9D46F-06EF-430A-93EC-3D412E87B072}" type="datetimeFigureOut">
              <a:rPr lang="pt-PT" smtClean="0"/>
              <a:t>02-03-2021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813A88B2-8213-4D83-8A3B-587AAB0D4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9AD6FAE2-BBD3-4004-B65B-FE57C3E6F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A265F-9FCD-45EF-A7AF-70B4D34B901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54074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F69488-7B03-4461-B859-DFFAD0B66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562F925A-E9D1-4101-884A-F61E1B9A45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A396C855-0D22-4B42-91BB-6BB848C412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3B10CC02-4054-4AC7-940B-C73C13DAA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9D46F-06EF-430A-93EC-3D412E87B072}" type="datetimeFigureOut">
              <a:rPr lang="pt-PT" smtClean="0"/>
              <a:t>02-03-2021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592B8FC1-57DC-4D48-B2EA-03A3CADAB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62A102D8-AC86-4711-9FF4-6C5E31434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A265F-9FCD-45EF-A7AF-70B4D34B901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56896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F4722D-0387-40C5-943B-3BEB4F55B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0FC5C9BF-2A57-4FD5-9B0B-1A3CC60F43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937DEA0C-83F5-4981-9560-12FED1BCBE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2A2DA1B5-7D52-4688-8525-736FE94A53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76FD3451-2433-4B50-B0BA-4029EE897D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E24CEEE8-7629-4550-8CD2-5B34CDE22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9D46F-06EF-430A-93EC-3D412E87B072}" type="datetimeFigureOut">
              <a:rPr lang="pt-PT" smtClean="0"/>
              <a:t>02-03-2021</a:t>
            </a:fld>
            <a:endParaRPr lang="pt-PT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B693D295-75D6-49BB-A704-1743D0A8E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5318EDD1-E821-4F89-A92E-479282798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A265F-9FCD-45EF-A7AF-70B4D34B901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66919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DC0551-E31A-4EDA-BC29-4118E76D6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CF4B0125-2DBE-432C-AE8E-52ABCA2AB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9D46F-06EF-430A-93EC-3D412E87B072}" type="datetimeFigureOut">
              <a:rPr lang="pt-PT" smtClean="0"/>
              <a:t>02-03-2021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D5313846-C01F-4AA3-ACC0-278CB509E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EFDEAC6D-9FC0-49EC-826E-9BCC3B44E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A265F-9FCD-45EF-A7AF-70B4D34B901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96945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B16C9101-B425-4E8A-AAFF-BAEA3FF90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9D46F-06EF-430A-93EC-3D412E87B072}" type="datetimeFigureOut">
              <a:rPr lang="pt-PT" smtClean="0"/>
              <a:t>02-03-2021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2485B55B-B238-4D4E-9858-E6DB1ED80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0F429631-FB88-44D1-9E3F-41BF8F806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A265F-9FCD-45EF-A7AF-70B4D34B901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72132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BEA190-4C69-4043-B4B9-7CDBABA04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6C0A04A8-3C70-40EF-BE2B-3FCDC4025D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30FD01B9-CC87-4AEB-93A9-FF2A30031C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712E2DE5-5A44-48EB-B023-449570586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9D46F-06EF-430A-93EC-3D412E87B072}" type="datetimeFigureOut">
              <a:rPr lang="pt-PT" smtClean="0"/>
              <a:t>02-03-2021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0442D4E3-D53E-40D1-90FE-A2FAD71CF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5FBEC23C-B89C-46E3-B0C3-4F74199CE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A265F-9FCD-45EF-A7AF-70B4D34B901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92393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8854A7-A41B-42B0-9E73-A3B791857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44249F11-F1B8-47EC-A8DF-A1D64B4F7C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7F19B0F4-F706-4FD3-9341-7A552B5C12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90747A93-A14E-4367-AFB6-E87218072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9D46F-06EF-430A-93EC-3D412E87B072}" type="datetimeFigureOut">
              <a:rPr lang="pt-PT" smtClean="0"/>
              <a:t>02-03-2021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3D0D9C24-D96A-40D0-A1D5-A84CFA0B9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093A0F2F-6757-4386-9021-F2601CC86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A265F-9FCD-45EF-A7AF-70B4D34B901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79407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D8B64318-7DBC-4475-8761-7620F6EE3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B024A9DA-98A1-4EA8-8DEC-E4AE33E4DA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99A7920C-5366-492D-AE88-E8A2FD4AA9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9D46F-06EF-430A-93EC-3D412E87B072}" type="datetimeFigureOut">
              <a:rPr lang="pt-PT" smtClean="0"/>
              <a:t>02-03-2021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7DD43EDF-3EF0-4866-A4F6-70D91AB60A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FA633918-8A95-48D0-B38B-304668E4D0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9A265F-9FCD-45EF-A7AF-70B4D34B901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10661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86295E7F-EA66-480B-B001-C8BE7CD619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0040" y="4892040"/>
            <a:ext cx="11548872" cy="1645920"/>
          </a:xfrm>
          <a:prstGeom prst="rect">
            <a:avLst/>
          </a:prstGeom>
          <a:solidFill>
            <a:srgbClr val="262626"/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FADF375-E161-45BF-8F89-FC7EB31ACB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8686" y="5091762"/>
            <a:ext cx="7484787" cy="1264588"/>
          </a:xfrm>
        </p:spPr>
        <p:txBody>
          <a:bodyPr anchor="ctr">
            <a:normAutofit/>
          </a:bodyPr>
          <a:lstStyle/>
          <a:p>
            <a:pPr algn="r"/>
            <a:r>
              <a:rPr lang="pt-PT" sz="4100">
                <a:solidFill>
                  <a:srgbClr val="FFFFFF"/>
                </a:solidFill>
              </a:rPr>
              <a:t>Lectio Divina </a:t>
            </a:r>
            <a:br>
              <a:rPr lang="pt-PT" sz="4100">
                <a:solidFill>
                  <a:srgbClr val="FFFFFF"/>
                </a:solidFill>
              </a:rPr>
            </a:br>
            <a:endParaRPr lang="pt-PT" sz="4100">
              <a:solidFill>
                <a:srgbClr val="FFFFFF"/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CF3C293-7E30-4E96-BF3D-887F0B0B9C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02119" y="5091763"/>
            <a:ext cx="2871195" cy="1264587"/>
          </a:xfrm>
        </p:spPr>
        <p:txBody>
          <a:bodyPr anchor="ctr">
            <a:normAutofit/>
          </a:bodyPr>
          <a:lstStyle/>
          <a:p>
            <a:pPr algn="l"/>
            <a:r>
              <a:rPr lang="pt-PT" sz="2000">
                <a:solidFill>
                  <a:srgbClr val="FFC000"/>
                </a:solidFill>
              </a:rPr>
              <a:t>O DECÁLOGO</a:t>
            </a:r>
          </a:p>
          <a:p>
            <a:pPr algn="l"/>
            <a:r>
              <a:rPr lang="pt-PT" sz="2000">
                <a:solidFill>
                  <a:srgbClr val="FFC000"/>
                </a:solidFill>
              </a:rPr>
              <a:t>Ex 20,2-17 | Dt 5,6-21 </a:t>
            </a:r>
          </a:p>
        </p:txBody>
      </p:sp>
      <p:pic>
        <p:nvPicPr>
          <p:cNvPr id="7" name="Imagem 6" descr="Uma imagem com texto&#10;&#10;Descrição gerada automaticamente">
            <a:extLst>
              <a:ext uri="{FF2B5EF4-FFF2-40B4-BE49-F238E27FC236}">
                <a16:creationId xmlns:a16="http://schemas.microsoft.com/office/drawing/2014/main" id="{D1B142BC-E726-4683-A677-26262B4AB0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" r="1548"/>
          <a:stretch/>
        </p:blipFill>
        <p:spPr>
          <a:xfrm>
            <a:off x="320040" y="320040"/>
            <a:ext cx="11548872" cy="4462272"/>
          </a:xfrm>
          <a:prstGeom prst="rect">
            <a:avLst/>
          </a:prstGeom>
        </p:spPr>
      </p:pic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E126E481-B945-4179-BD79-05E96E9B2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1128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F8151A-3ACA-4F34-B02E-2A2660C99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br>
              <a:rPr lang="pt-PT" sz="1800" b="1" cap="small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t-PT" sz="1800" b="1" cap="small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PT" sz="1800" b="1" cap="small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I. LEITURA: O QUE DIZ O TEXTO?</a:t>
            </a:r>
            <a:b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P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Decálogo no Novo Testamento e na vida da Igreja</a:t>
            </a:r>
            <a:br>
              <a:rPr lang="pt-PT" sz="1800" dirty="0"/>
            </a:br>
            <a:endParaRPr lang="pt-PT" sz="1800" dirty="0"/>
          </a:p>
        </p:txBody>
      </p:sp>
      <p:cxnSp>
        <p:nvCxnSpPr>
          <p:cNvPr id="16" name="Straight Arrow Connector 9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5788C5E7-526B-46C0-83EA-2B76B678D2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1" y="2575033"/>
            <a:ext cx="5120113" cy="3917825"/>
          </a:xfrm>
        </p:spPr>
        <p:txBody>
          <a:bodyPr>
            <a:normAutofit/>
          </a:bodyPr>
          <a:lstStyle/>
          <a:p>
            <a:pPr marL="457200" lvl="1" indent="0" algn="just">
              <a:buClr>
                <a:srgbClr val="FF0000"/>
              </a:buClr>
              <a:buNone/>
            </a:pPr>
            <a:endParaRPr lang="pt-PT" sz="1700" dirty="0"/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t-PT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Decálogo está orientado para o mandamento novo do amor, que é mais exigente do que a Lei. E todas estas Palavras encontram em Cristo a sua plena realização (cf. CIC 2056). Jesus mostra que os mandamentos não devem ser entendidos como um limite mínimo a não ultrapassar, mas antes, como uma estrada aberta para um caminho moral e espiritual de perfeição, cuja alma é o amor (cf. Col 3, 14). 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pt-PT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t-PT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próprio Jesus é o «cumprimento» vivo da Lei, visto que Ele realiza o seu significado autêntico com o dom total de Si” (São João Paulo II, </a:t>
            </a:r>
            <a:r>
              <a:rPr lang="pt-PT" sz="17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Veritatis</a:t>
            </a:r>
            <a:r>
              <a:rPr lang="pt-PT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PT" sz="17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Splendor</a:t>
            </a:r>
            <a:r>
              <a:rPr lang="pt-PT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15).</a:t>
            </a:r>
          </a:p>
          <a:p>
            <a:pPr marL="0" indent="0">
              <a:buNone/>
            </a:pPr>
            <a:endParaRPr lang="pt-PT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PT" sz="1700" dirty="0"/>
          </a:p>
        </p:txBody>
      </p:sp>
      <p:pic>
        <p:nvPicPr>
          <p:cNvPr id="5" name="Imagem 4" descr="Uma imagem com texto&#10;&#10;Descrição gerada automaticamente">
            <a:extLst>
              <a:ext uri="{FF2B5EF4-FFF2-40B4-BE49-F238E27FC236}">
                <a16:creationId xmlns:a16="http://schemas.microsoft.com/office/drawing/2014/main" id="{4EB88E68-A246-46CB-B492-1BB4775BF7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16" r="12870"/>
          <a:stretch/>
        </p:blipFill>
        <p:spPr>
          <a:xfrm>
            <a:off x="5878850" y="0"/>
            <a:ext cx="6313150" cy="6857987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842809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>
            <a:extLst>
              <a:ext uri="{FF2B5EF4-FFF2-40B4-BE49-F238E27FC236}">
                <a16:creationId xmlns:a16="http://schemas.microsoft.com/office/drawing/2014/main" id="{DE24006D-72F5-42CB-B723-6EB64DB52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483658"/>
            <a:ext cx="5120114" cy="1065730"/>
          </a:xfrm>
        </p:spPr>
        <p:txBody>
          <a:bodyPr>
            <a:normAutofit/>
          </a:bodyPr>
          <a:lstStyle/>
          <a:p>
            <a:r>
              <a:rPr lang="pt-PT" sz="1800" b="1" cap="small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I. LEITURA: O QUE DIZ O TEXTO?</a:t>
            </a:r>
            <a:b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P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Decálogo no Novo Testamento e na vida da Igreja</a:t>
            </a:r>
            <a:br>
              <a:rPr lang="pt-PT" sz="1800" dirty="0"/>
            </a:br>
            <a:endParaRPr lang="pt-PT" sz="1800" dirty="0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5788C5E7-526B-46C0-83EA-2B76B678D2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0" y="1316053"/>
            <a:ext cx="5326736" cy="5477853"/>
          </a:xfrm>
        </p:spPr>
        <p:txBody>
          <a:bodyPr>
            <a:normAutofit/>
          </a:bodyPr>
          <a:lstStyle/>
          <a:p>
            <a:pPr marL="457200" lvl="1" indent="0" algn="just">
              <a:lnSpc>
                <a:spcPct val="150000"/>
              </a:lnSpc>
              <a:spcBef>
                <a:spcPts val="0"/>
              </a:spcBef>
              <a:buClr>
                <a:srgbClr val="FF0000"/>
              </a:buClr>
              <a:buNone/>
            </a:pPr>
            <a:endParaRPr lang="pt-PT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t-PT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“«</a:t>
            </a:r>
            <a:r>
              <a:rPr lang="pt-PT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lei do Espírito de vida em Cristo Jesus, libertou-nos da lei do pecado e da morte</a:t>
            </a:r>
            <a:r>
              <a:rPr lang="pt-PT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(</a:t>
            </a:r>
            <a:r>
              <a:rPr lang="pt-PT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Rm</a:t>
            </a:r>
            <a:r>
              <a:rPr lang="pt-PT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8, 2). Com estas palavras, o apóstolo Paulo nos leva a considerar, na perspetiva da história da Salvação que se cumpre em Cristo, a relação entre a Lei (antiga) e a graça (nova Lei). Ele reconhece o papel pedagógico da Lei, a qual permitindo ao homem pecador medir a sua fraqueza e retirando-lhe a presunção da autossuficiência, abre-o à invocação e ao acolhimento da «vida no Espírito». Só nesta vida nova é possível a prática dos mandamentos de Deus” (São João Paulo II, </a:t>
            </a:r>
            <a:r>
              <a:rPr lang="pt-PT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Veritatis</a:t>
            </a:r>
            <a:r>
              <a:rPr lang="pt-PT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PT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Splendor</a:t>
            </a:r>
            <a:r>
              <a:rPr lang="pt-PT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23).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pt-PT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t-PT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 dez mandamentos constituem o fundamento da ética cristã. Antes de Santo Agostinho (séc. IV), o Decálogo não ocupa um lugar central no ensino da Igreja, embora não se possa subestimar o seu papel, como se vê em escritos dos Padres da Igreja, mas também na </a:t>
            </a:r>
            <a:r>
              <a:rPr lang="pt-PT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Didaqué</a:t>
            </a:r>
            <a:r>
              <a:rPr lang="pt-PT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(composta pelos anos 80-120; cf. II,1-7) e na </a:t>
            </a:r>
            <a:r>
              <a:rPr lang="pt-PT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Didaskália</a:t>
            </a:r>
            <a:r>
              <a:rPr lang="pt-PT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dos Doze Apóstolos (sec. III-IV). </a:t>
            </a:r>
          </a:p>
          <a:p>
            <a:pPr marL="0" indent="0">
              <a:buNone/>
            </a:pPr>
            <a:endParaRPr lang="pt-PT" sz="1300" dirty="0"/>
          </a:p>
          <a:p>
            <a:pPr marL="0" indent="0">
              <a:buNone/>
            </a:pPr>
            <a:endParaRPr lang="pt-PT" sz="1300" dirty="0"/>
          </a:p>
        </p:txBody>
      </p:sp>
      <p:pic>
        <p:nvPicPr>
          <p:cNvPr id="11" name="Imagem 10" descr="Uma imagem com texto&#10;&#10;Descrição gerada automaticamente">
            <a:extLst>
              <a:ext uri="{FF2B5EF4-FFF2-40B4-BE49-F238E27FC236}">
                <a16:creationId xmlns:a16="http://schemas.microsoft.com/office/drawing/2014/main" id="{B2578D80-7D6B-4944-B565-CE15E648DE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16" r="12870"/>
          <a:stretch/>
        </p:blipFill>
        <p:spPr>
          <a:xfrm>
            <a:off x="5878849" y="10"/>
            <a:ext cx="6313150" cy="6857987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479632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D01075DE-80FB-4CAC-8C1A-373778759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18" y="107237"/>
            <a:ext cx="6659882" cy="1148993"/>
          </a:xfrm>
        </p:spPr>
        <p:txBody>
          <a:bodyPr>
            <a:normAutofit/>
          </a:bodyPr>
          <a:lstStyle/>
          <a:p>
            <a:r>
              <a:rPr lang="pt-PT" sz="2100" b="1" cap="small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I. LEITURA: O QUE DIZ O TEXTO?</a:t>
            </a:r>
            <a:br>
              <a:rPr lang="pt-PT" sz="2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PT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Decálogo no Novo Testamento e na vida da Igreja</a:t>
            </a:r>
            <a:endParaRPr lang="pt-PT" sz="2100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5788C5E7-526B-46C0-83EA-2B76B678D2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19" y="1256229"/>
            <a:ext cx="6095857" cy="540948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pt-PT" sz="1100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pt-PT" sz="5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t-PT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Santo Agostinho apresenta o Decálogo como a síntese dos deveres inspirados pela caridade divina.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pt-PT" sz="5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t-PT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Pedro Lombardo (séc. XII) apresenta o Decálogo como expressão da Caridade.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pt-PT" sz="5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t-PT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São Tomás de Aquino (séc. XIII) vê o Decálogo como expressão da Lei natural,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PT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que se resume no amor a Deus e no amor ao próximo.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pt-PT" sz="5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t-PT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Lutero (séc. XVI) reafirma o valor do Decálogo na vida cristã.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pt-PT" sz="5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t-PT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Catecismo da Igreja Católica apresenta na 2.ª seção sobre a Vida em Cristo (parte moral do Catecismo) os Dez Mandamentos (2052-2557), insistindo que devem ser entendidos no contexto da Aliança.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pt-PT" sz="5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t-PT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Recentemente o Papa Francisco dedicou 17 catequeses ao Decálogo (13 de junho a 28 de novembro de 2018), que apresentara já na 1.ª Encíclica </a:t>
            </a:r>
            <a:r>
              <a:rPr lang="pt-PT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Lumen</a:t>
            </a:r>
            <a:r>
              <a:rPr lang="pt-PT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PT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Fidei</a:t>
            </a:r>
            <a:r>
              <a:rPr lang="pt-PT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como um dos tesouros da fé cristã, perspetivando o Decálogo como “o caminho da gratidão, da resposta do amor” (LF 46). </a:t>
            </a:r>
          </a:p>
          <a:p>
            <a:pPr marL="0" indent="0">
              <a:buNone/>
            </a:pPr>
            <a:endParaRPr lang="pt-PT" sz="1100" dirty="0"/>
          </a:p>
        </p:txBody>
      </p:sp>
      <p:pic>
        <p:nvPicPr>
          <p:cNvPr id="8" name="Imagem 7" descr="Uma imagem com texto&#10;&#10;Descrição gerada automaticamente">
            <a:extLst>
              <a:ext uri="{FF2B5EF4-FFF2-40B4-BE49-F238E27FC236}">
                <a16:creationId xmlns:a16="http://schemas.microsoft.com/office/drawing/2014/main" id="{F9C166DF-9129-4B39-84A0-0AE3556EBE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16" r="12870"/>
          <a:stretch/>
        </p:blipFill>
        <p:spPr>
          <a:xfrm>
            <a:off x="6724535" y="10"/>
            <a:ext cx="5467464" cy="5939317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452578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E1BEB12-92AF-4445-98AD-4C7756E7C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522C2C-7B5C-48A7-A969-03941E5D2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69476" y="220196"/>
            <a:ext cx="9422524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6EE29F2-D77F-4BD0-A20B-334D316A1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09800" y="2099696"/>
            <a:ext cx="1942241" cy="18895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22D09ED2-868F-42C6-866E-F92E0CEF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20172">
            <a:off x="1613162" y="1492572"/>
            <a:ext cx="2987899" cy="2987899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CF8151A-3ACA-4F34-B02E-2A2660C99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600" y="1939159"/>
            <a:ext cx="7644627" cy="275108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6000" b="1" kern="1200" cap="sm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II. MEDITAÇÃO:</a:t>
            </a:r>
            <a:endParaRPr lang="en-US" sz="60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5788C5E7-526B-46C0-83EA-2B76B678D2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8600" y="4782320"/>
            <a:ext cx="7644627" cy="1329443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r">
              <a:buNone/>
            </a:pPr>
            <a:r>
              <a:rPr lang="en-US" sz="3000" b="1" kern="1200" cap="small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 QUE ME (NOS) DIZ O TEXTO?</a:t>
            </a:r>
            <a:br>
              <a:rPr lang="en-US" sz="3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br>
              <a:rPr lang="en-US" sz="3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en-US" sz="30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8318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CF8151A-3ACA-4F34-B02E-2A2660C99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4" y="802955"/>
            <a:ext cx="5801641" cy="1454051"/>
          </a:xfrm>
        </p:spPr>
        <p:txBody>
          <a:bodyPr>
            <a:normAutofit fontScale="90000"/>
          </a:bodyPr>
          <a:lstStyle/>
          <a:p>
            <a:r>
              <a:rPr lang="pt-PT" sz="3100" b="1" cap="small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II. MEDITAÇÃO: </a:t>
            </a:r>
            <a:br>
              <a:rPr lang="pt-PT" sz="3100" b="1" cap="small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PT" sz="3100" b="1" cap="small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 QUE ME (NOS) DIZ O TEXTO?</a:t>
            </a:r>
            <a:br>
              <a:rPr lang="pt-PT" sz="3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t-PT" sz="3100" dirty="0">
              <a:solidFill>
                <a:srgbClr val="000000"/>
              </a:solidFill>
            </a:endParaRPr>
          </a:p>
        </p:txBody>
      </p:sp>
      <p:sp>
        <p:nvSpPr>
          <p:cNvPr id="23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Imagem 6" descr="Uma imagem com texto, interior&#10;&#10;Descrição gerada automaticamente">
            <a:extLst>
              <a:ext uri="{FF2B5EF4-FFF2-40B4-BE49-F238E27FC236}">
                <a16:creationId xmlns:a16="http://schemas.microsoft.com/office/drawing/2014/main" id="{02517703-C42A-4921-A8FF-A1A2D8A223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09" r="1073"/>
          <a:stretch/>
        </p:blipFill>
        <p:spPr>
          <a:xfrm>
            <a:off x="20" y="907231"/>
            <a:ext cx="4838021" cy="5063738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5788C5E7-526B-46C0-83EA-2B76B678D2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3" y="2162086"/>
            <a:ext cx="5924813" cy="4580546"/>
          </a:xfrm>
        </p:spPr>
        <p:txBody>
          <a:bodyPr anchor="ctr">
            <a:normAutofit/>
          </a:bodyPr>
          <a:lstStyle/>
          <a:p>
            <a:pPr lvl="0">
              <a:lnSpc>
                <a:spcPct val="150000"/>
              </a:lnSpc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pt-PT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Que descobertas mais interessantes fiz nesta leitura do Decálogo?</a:t>
            </a:r>
            <a:endParaRPr lang="pt-PT" sz="1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pt-PT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 que mais me impressiona? </a:t>
            </a:r>
            <a:endParaRPr lang="pt-PT" sz="1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pt-PT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Qual a palavra mais difícil de cumprir?</a:t>
            </a:r>
            <a:endParaRPr lang="pt-PT" sz="1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pt-PT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Sinto-me “escravo” de uma lei? Ou filho de um Pai que me torna livre?</a:t>
            </a:r>
            <a:endParaRPr lang="pt-PT" sz="1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pt-PT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Como vivo a minha relação de Aliança com Deus? No temor ou como resposta de amor?</a:t>
            </a:r>
            <a:endParaRPr lang="pt-PT" sz="1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pt-PT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Como valorizo o Decálogo no meu caminho para a liberdade? 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pt-PT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Como um caminho de gratidão ou caminho de obrigação?</a:t>
            </a:r>
            <a:endParaRPr lang="pt-PT" sz="1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pt-PT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Como posso ir mais longe do que o simples cumprimento dos mandamentos?</a:t>
            </a:r>
            <a:endParaRPr lang="pt-PT" sz="1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PT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7087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CF8151A-3ACA-4F34-B02E-2A2660C99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59" y="856180"/>
            <a:ext cx="5096249" cy="1128068"/>
          </a:xfrm>
        </p:spPr>
        <p:txBody>
          <a:bodyPr anchor="ctr">
            <a:normAutofit/>
          </a:bodyPr>
          <a:lstStyle/>
          <a:p>
            <a:r>
              <a:rPr lang="pt-PT" sz="2500" b="1" cap="small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II. MEDITAÇÃO: </a:t>
            </a:r>
            <a:br>
              <a:rPr lang="pt-PT" sz="2500" b="1" cap="small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PT" sz="2500" b="1" cap="small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 QUE ME (NOS) DIZ O TEXTO?</a:t>
            </a:r>
            <a:br>
              <a:rPr lang="pt-PT" sz="2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t-PT" sz="250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5788C5E7-526B-46C0-83EA-2B76B678D2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559" y="2283440"/>
            <a:ext cx="5016481" cy="4256971"/>
          </a:xfrm>
        </p:spPr>
        <p:txBody>
          <a:bodyPr anchor="ctr">
            <a:normAutofit/>
          </a:bodyPr>
          <a:lstStyle/>
          <a:p>
            <a:pPr marL="0" lvl="0" indent="0">
              <a:lnSpc>
                <a:spcPct val="150000"/>
              </a:lnSpc>
              <a:spcBef>
                <a:spcPts val="0"/>
              </a:spcBef>
              <a:buClr>
                <a:srgbClr val="FF0000"/>
              </a:buClr>
              <a:buNone/>
            </a:pPr>
            <a:r>
              <a:rPr lang="pt-PT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Que elementos da pedagogia divina me ajudam a valorizar o tesouro da educação?</a:t>
            </a: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Clr>
                <a:srgbClr val="FF0000"/>
              </a:buClr>
              <a:buNone/>
            </a:pPr>
            <a:endParaRPr lang="pt-PT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0540" indent="-28575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t-PT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1.º Deus educa o seu Povo, amando-o (Ex 20,2). </a:t>
            </a:r>
            <a:endParaRPr lang="pt-PT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0540" indent="-28575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t-PT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2.º Deus educa o seu povo, corrigindo-o (</a:t>
            </a:r>
            <a:r>
              <a:rPr lang="pt-PT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Dt</a:t>
            </a:r>
            <a:r>
              <a:rPr lang="pt-PT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8,5). </a:t>
            </a:r>
            <a:endParaRPr lang="pt-PT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0540" indent="-28575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t-PT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3.º Deus educa dialogando e não «mandando» (Ex 20,1; Ex 34,28; </a:t>
            </a:r>
            <a:r>
              <a:rPr lang="pt-PT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Dt</a:t>
            </a:r>
            <a:r>
              <a:rPr lang="pt-PT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4,13; 10,4). </a:t>
            </a:r>
            <a:endParaRPr lang="pt-PT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0540" indent="-28575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t-PT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4.º Deus educa o seu Povo na liberdade e para a liberdade. </a:t>
            </a:r>
            <a:endParaRPr lang="pt-PT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0540" indent="-28575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t-PT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5.º Deus educa-nos, como povo, chamado a viver em aliança. </a:t>
            </a:r>
            <a:endParaRPr lang="pt-PT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PT" sz="16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m 6" descr="Uma imagem com texto&#10;&#10;Descrição gerada automaticamente">
            <a:extLst>
              <a:ext uri="{FF2B5EF4-FFF2-40B4-BE49-F238E27FC236}">
                <a16:creationId xmlns:a16="http://schemas.microsoft.com/office/drawing/2014/main" id="{BFFBB663-59FC-469E-AA19-4E4BF614EC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" b="3065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5952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E1BEB12-92AF-4445-98AD-4C7756E7C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522C2C-7B5C-48A7-A969-03941E5D2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69476" y="220196"/>
            <a:ext cx="9422524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6EE29F2-D77F-4BD0-A20B-334D316A1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09800" y="2099696"/>
            <a:ext cx="1942241" cy="18895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22D09ED2-868F-42C6-866E-F92E0CEF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20172">
            <a:off x="1613162" y="1492572"/>
            <a:ext cx="2987899" cy="2987899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CF8151A-3ACA-4F34-B02E-2A2660C99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600" y="1939159"/>
            <a:ext cx="7644627" cy="275108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6000" b="1" kern="1200" cap="small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III. ORAÇÃO:</a:t>
            </a:r>
            <a:endParaRPr lang="en-US" sz="6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5788C5E7-526B-46C0-83EA-2B76B678D2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8476" y="4782320"/>
            <a:ext cx="8784752" cy="1763759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r">
              <a:buNone/>
            </a:pPr>
            <a:r>
              <a:rPr lang="en-US" sz="3000" b="1" kern="1200" cap="small" dirty="0">
                <a:solidFill>
                  <a:schemeClr val="tx1"/>
                </a:solidFill>
              </a:rPr>
              <a:t>que </a:t>
            </a:r>
            <a:r>
              <a:rPr lang="en-US" sz="3000" b="1" kern="1200" cap="small" dirty="0" err="1">
                <a:solidFill>
                  <a:schemeClr val="tx1"/>
                </a:solidFill>
              </a:rPr>
              <a:t>digo</a:t>
            </a:r>
            <a:r>
              <a:rPr lang="en-US" sz="3000" b="1" kern="1200" cap="small" dirty="0">
                <a:solidFill>
                  <a:schemeClr val="tx1"/>
                </a:solidFill>
              </a:rPr>
              <a:t> </a:t>
            </a:r>
            <a:r>
              <a:rPr lang="en-US" sz="3000" b="1" kern="1200" cap="small" dirty="0" err="1">
                <a:solidFill>
                  <a:schemeClr val="tx1"/>
                </a:solidFill>
              </a:rPr>
              <a:t>eu</a:t>
            </a:r>
            <a:r>
              <a:rPr lang="en-US" sz="3000" b="1" kern="1200" cap="small" dirty="0">
                <a:solidFill>
                  <a:schemeClr val="tx1"/>
                </a:solidFill>
              </a:rPr>
              <a:t> (que </a:t>
            </a:r>
            <a:r>
              <a:rPr lang="en-US" sz="3000" b="1" kern="1200" cap="small" dirty="0" err="1">
                <a:solidFill>
                  <a:schemeClr val="tx1"/>
                </a:solidFill>
              </a:rPr>
              <a:t>dizemos</a:t>
            </a:r>
            <a:r>
              <a:rPr lang="en-US" sz="3000" b="1" kern="1200" cap="small" dirty="0">
                <a:solidFill>
                  <a:schemeClr val="tx1"/>
                </a:solidFill>
              </a:rPr>
              <a:t> </a:t>
            </a:r>
            <a:r>
              <a:rPr lang="en-US" sz="3000" b="1" kern="1200" cap="small" dirty="0" err="1">
                <a:solidFill>
                  <a:schemeClr val="tx1"/>
                </a:solidFill>
              </a:rPr>
              <a:t>nós</a:t>
            </a:r>
            <a:r>
              <a:rPr lang="en-US" sz="3000" b="1" kern="1200" cap="small" dirty="0">
                <a:solidFill>
                  <a:schemeClr val="tx1"/>
                </a:solidFill>
              </a:rPr>
              <a:t>)</a:t>
            </a:r>
          </a:p>
          <a:p>
            <a:pPr marL="0" indent="0" algn="r">
              <a:buNone/>
            </a:pPr>
            <a:r>
              <a:rPr lang="en-US" sz="3000" b="1" kern="1200" cap="small" dirty="0" err="1">
                <a:solidFill>
                  <a:schemeClr val="tx1"/>
                </a:solidFill>
              </a:rPr>
              <a:t>ao</a:t>
            </a:r>
            <a:r>
              <a:rPr lang="en-US" sz="3000" b="1" kern="1200" cap="small" dirty="0">
                <a:solidFill>
                  <a:schemeClr val="tx1"/>
                </a:solidFill>
              </a:rPr>
              <a:t> senhor que </a:t>
            </a:r>
            <a:r>
              <a:rPr lang="en-US" sz="3000" b="1" kern="1200" cap="small" dirty="0" err="1">
                <a:solidFill>
                  <a:schemeClr val="tx1"/>
                </a:solidFill>
              </a:rPr>
              <a:t>fala</a:t>
            </a:r>
            <a:r>
              <a:rPr lang="en-US" sz="3000" b="1" kern="1200" cap="small" dirty="0">
                <a:solidFill>
                  <a:schemeClr val="tx1"/>
                </a:solidFill>
              </a:rPr>
              <a:t> </a:t>
            </a:r>
          </a:p>
          <a:p>
            <a:pPr marL="0" indent="0" algn="r">
              <a:buNone/>
            </a:pPr>
            <a:r>
              <a:rPr lang="en-US" sz="3000" b="1" kern="1200" cap="small" dirty="0" err="1">
                <a:solidFill>
                  <a:schemeClr val="tx1"/>
                </a:solidFill>
              </a:rPr>
              <a:t>nestas</a:t>
            </a:r>
            <a:r>
              <a:rPr lang="en-US" sz="3000" b="1" kern="1200" cap="small" dirty="0">
                <a:solidFill>
                  <a:schemeClr val="tx1"/>
                </a:solidFill>
              </a:rPr>
              <a:t> </a:t>
            </a:r>
            <a:r>
              <a:rPr lang="en-US" sz="3000" b="1" kern="1200" cap="small" dirty="0" err="1">
                <a:solidFill>
                  <a:schemeClr val="tx1"/>
                </a:solidFill>
              </a:rPr>
              <a:t>dez</a:t>
            </a:r>
            <a:r>
              <a:rPr lang="en-US" sz="3000" b="1" kern="1200" cap="small" dirty="0">
                <a:solidFill>
                  <a:schemeClr val="tx1"/>
                </a:solidFill>
              </a:rPr>
              <a:t> </a:t>
            </a:r>
            <a:r>
              <a:rPr lang="en-US" sz="3000" b="1" kern="1200" cap="small" dirty="0" err="1">
                <a:solidFill>
                  <a:schemeClr val="tx1"/>
                </a:solidFill>
              </a:rPr>
              <a:t>palavras</a:t>
            </a:r>
            <a:r>
              <a:rPr lang="en-US" sz="3000" b="1" kern="1200" cap="small" dirty="0">
                <a:solidFill>
                  <a:schemeClr val="tx1"/>
                </a:solidFill>
              </a:rPr>
              <a:t>?</a:t>
            </a:r>
            <a:br>
              <a:rPr lang="en-US" sz="3000" kern="1200" dirty="0">
                <a:solidFill>
                  <a:schemeClr val="tx1"/>
                </a:solidFill>
              </a:rPr>
            </a:br>
            <a:br>
              <a:rPr lang="en-US" sz="3000" kern="1200" dirty="0">
                <a:solidFill>
                  <a:schemeClr val="tx1"/>
                </a:solidFill>
              </a:rPr>
            </a:br>
            <a:endParaRPr lang="en-US" sz="3000" kern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92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m texto&#10;&#10;Descrição gerada automaticamente">
            <a:extLst>
              <a:ext uri="{FF2B5EF4-FFF2-40B4-BE49-F238E27FC236}">
                <a16:creationId xmlns:a16="http://schemas.microsoft.com/office/drawing/2014/main" id="{C084AB35-B168-4AD3-A0EE-CD10CE0252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CF8151A-3ACA-4F34-B02E-2A2660C99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pt-PT" sz="1700" b="1" cap="small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III. ORAÇÃO: que digo eu ao senhor que fala nestas dez palavras?</a:t>
            </a:r>
            <a:br>
              <a:rPr lang="pt-PT" sz="17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t-PT" sz="17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t-PT" sz="170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5788C5E7-526B-46C0-83EA-2B76B678D2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005" y="3520861"/>
            <a:ext cx="5299199" cy="3104223"/>
          </a:xfrm>
        </p:spPr>
        <p:txBody>
          <a:bodyPr anchor="ctr">
            <a:norm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pt-PT" sz="1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Senhor, as tuas Dez Palavras de vida</a:t>
            </a:r>
            <a:endParaRPr lang="pt-PT" sz="15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pt-PT" sz="1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mostram que és um Pai que nos educa com amor,</a:t>
            </a:r>
            <a:endParaRPr lang="pt-PT" sz="15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pt-PT" sz="1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porque nos amas com um coração de mãe.</a:t>
            </a:r>
            <a:endParaRPr lang="pt-PT" sz="15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pt-PT" sz="1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 queres caminhar connosco, </a:t>
            </a:r>
            <a:endParaRPr lang="pt-PT" sz="15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pt-PT" sz="1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acompanhar-nos e guiar-nos,</a:t>
            </a:r>
            <a:endParaRPr lang="pt-PT" sz="15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pt-PT" sz="1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para vivermos todos juntos na arca da Aliança.</a:t>
            </a:r>
            <a:endParaRPr lang="pt-PT" sz="15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PT" sz="1500" dirty="0"/>
          </a:p>
        </p:txBody>
      </p:sp>
    </p:spTree>
    <p:extLst>
      <p:ext uri="{BB962C8B-B14F-4D97-AF65-F5344CB8AC3E}">
        <p14:creationId xmlns:p14="http://schemas.microsoft.com/office/powerpoint/2010/main" val="42083420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m texto&#10;&#10;Descrição gerada automaticamente">
            <a:extLst>
              <a:ext uri="{FF2B5EF4-FFF2-40B4-BE49-F238E27FC236}">
                <a16:creationId xmlns:a16="http://schemas.microsoft.com/office/drawing/2014/main" id="{C2F497DB-217A-4084-839D-70D2E95F91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CF8151A-3ACA-4F34-B02E-2A2660C99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pt-PT" sz="1700" b="1" cap="small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III. ORAÇÃO: que digo eu ao senhor que fala nestas dez palavras?</a:t>
            </a:r>
            <a:br>
              <a:rPr lang="pt-PT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t-PT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t-PT" sz="170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5788C5E7-526B-46C0-83EA-2B76B678D2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6" y="3417573"/>
            <a:ext cx="5227214" cy="2619839"/>
          </a:xfrm>
        </p:spPr>
        <p:txBody>
          <a:bodyPr anchor="ctr">
            <a:norm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pt-PT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 tua sabedoria, dizes-nos palavras de confiança,</a:t>
            </a:r>
            <a:endParaRPr lang="pt-PT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pt-PT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que nos protegem do risco de uma nova escravidão</a:t>
            </a:r>
            <a:endParaRPr lang="pt-PT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pt-PT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 nos orientam para a liberdade perfeita.</a:t>
            </a:r>
            <a:endParaRPr lang="pt-PT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endParaRPr lang="pt-P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PT" sz="1800" dirty="0"/>
          </a:p>
        </p:txBody>
      </p:sp>
    </p:spTree>
    <p:extLst>
      <p:ext uri="{BB962C8B-B14F-4D97-AF65-F5344CB8AC3E}">
        <p14:creationId xmlns:p14="http://schemas.microsoft.com/office/powerpoint/2010/main" val="21854317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m texto&#10;&#10;Descrição gerada automaticamente">
            <a:extLst>
              <a:ext uri="{FF2B5EF4-FFF2-40B4-BE49-F238E27FC236}">
                <a16:creationId xmlns:a16="http://schemas.microsoft.com/office/drawing/2014/main" id="{1362A284-49A8-4F6D-B658-36E79546AA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CF8151A-3ACA-4F34-B02E-2A2660C99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pt-PT" sz="1700" b="1" cap="small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III. ORAÇÃO: que digo eu ao senhor que fala nestas dez palavras?</a:t>
            </a:r>
            <a:br>
              <a:rPr lang="pt-PT" sz="17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t-PT" sz="17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t-PT" sz="170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5788C5E7-526B-46C0-83EA-2B76B678D2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702" y="3537946"/>
            <a:ext cx="5379768" cy="2886628"/>
          </a:xfrm>
        </p:spPr>
        <p:txBody>
          <a:bodyPr anchor="ctr">
            <a:norm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pt-PT" sz="1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Senhor, faz dos pais e padrinhos, dos catequistas e professores, </a:t>
            </a:r>
            <a:endParaRPr lang="pt-PT" sz="15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pt-PT" sz="1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educadores atentos, que nos guiem com doçura e firmeza</a:t>
            </a:r>
            <a:endParaRPr lang="pt-PT" sz="15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pt-PT" sz="1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 connosco ponham em prática o mandamento novo do amor,</a:t>
            </a:r>
            <a:endParaRPr lang="pt-PT" sz="15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pt-PT" sz="1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que o Teu Filho Jesus Cristo testemunhou </a:t>
            </a:r>
            <a:endParaRPr lang="pt-PT" sz="15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pt-PT" sz="1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até ao dom extremo de Si mesmo.</a:t>
            </a:r>
            <a:endParaRPr lang="pt-PT" sz="15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endParaRPr lang="pt-PT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PT" sz="1500" dirty="0"/>
          </a:p>
        </p:txBody>
      </p:sp>
    </p:spTree>
    <p:extLst>
      <p:ext uri="{BB962C8B-B14F-4D97-AF65-F5344CB8AC3E}">
        <p14:creationId xmlns:p14="http://schemas.microsoft.com/office/powerpoint/2010/main" val="3775922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7">
            <a:extLst>
              <a:ext uri="{FF2B5EF4-FFF2-40B4-BE49-F238E27FC236}">
                <a16:creationId xmlns:a16="http://schemas.microsoft.com/office/drawing/2014/main" id="{4E1BEB12-92AF-4445-98AD-4C7756E7C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9">
            <a:extLst>
              <a:ext uri="{FF2B5EF4-FFF2-40B4-BE49-F238E27FC236}">
                <a16:creationId xmlns:a16="http://schemas.microsoft.com/office/drawing/2014/main" id="{D0522C2C-7B5C-48A7-A969-03941E5D2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69476" y="220196"/>
            <a:ext cx="9422524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Oval 13">
            <a:extLst>
              <a:ext uri="{FF2B5EF4-FFF2-40B4-BE49-F238E27FC236}">
                <a16:creationId xmlns:a16="http://schemas.microsoft.com/office/drawing/2014/main" id="{D6EE29F2-D77F-4BD0-A20B-334D316A1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09800" y="2099696"/>
            <a:ext cx="1942241" cy="18895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Arc 15">
            <a:extLst>
              <a:ext uri="{FF2B5EF4-FFF2-40B4-BE49-F238E27FC236}">
                <a16:creationId xmlns:a16="http://schemas.microsoft.com/office/drawing/2014/main" id="{22D09ED2-868F-42C6-866E-F92E0CEF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20172">
            <a:off x="1613162" y="1492572"/>
            <a:ext cx="2987899" cy="2987899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CF8151A-3ACA-4F34-B02E-2A2660C99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600" y="1939159"/>
            <a:ext cx="7644627" cy="275108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6000" b="1" kern="1200" cap="small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I. LEITURA</a:t>
            </a:r>
            <a:endParaRPr lang="en-US" sz="6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5788C5E7-526B-46C0-83EA-2B76B678D2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8600" y="4863837"/>
            <a:ext cx="7644627" cy="1329443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r">
              <a:buNone/>
            </a:pPr>
            <a:r>
              <a:rPr lang="en-US" sz="3000" b="1" kern="1200" cap="small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 QUE DIZ O TEXTO?</a:t>
            </a:r>
            <a:br>
              <a:rPr lang="en-US" sz="3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en-US" sz="30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2716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m texto&#10;&#10;Descrição gerada automaticamente">
            <a:extLst>
              <a:ext uri="{FF2B5EF4-FFF2-40B4-BE49-F238E27FC236}">
                <a16:creationId xmlns:a16="http://schemas.microsoft.com/office/drawing/2014/main" id="{CDD296FB-3CE0-4DDD-82B7-812F515FA34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CF8151A-3ACA-4F34-B02E-2A2660C99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pt-PT" sz="1700" b="1" cap="small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III. ORAÇÃO: que digo eu ao senhor que fala nestas dez palavras?</a:t>
            </a:r>
            <a:br>
              <a:rPr lang="pt-PT" sz="17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t-PT" sz="17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t-PT" sz="170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5788C5E7-526B-46C0-83EA-2B76B678D2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005" y="3830135"/>
            <a:ext cx="5580995" cy="2577354"/>
          </a:xfrm>
        </p:spPr>
        <p:txBody>
          <a:bodyPr anchor="ctr">
            <a:norm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pt-PT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Que todos juntos, façamos uma aliança educativa,</a:t>
            </a:r>
            <a:endParaRPr lang="pt-PT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pt-PT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que nos permita crescer todos juntos, </a:t>
            </a:r>
            <a:endParaRPr lang="pt-PT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pt-PT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 paz e na harmonia. </a:t>
            </a:r>
            <a:endParaRPr lang="pt-PT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pt-PT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Ámen. </a:t>
            </a:r>
            <a:endParaRPr lang="pt-PT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endParaRPr lang="pt-P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endParaRPr lang="pt-P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PT" sz="1800" dirty="0"/>
          </a:p>
        </p:txBody>
      </p:sp>
    </p:spTree>
    <p:extLst>
      <p:ext uri="{BB962C8B-B14F-4D97-AF65-F5344CB8AC3E}">
        <p14:creationId xmlns:p14="http://schemas.microsoft.com/office/powerpoint/2010/main" val="17718130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D61E8AB-83C1-4FBE-950C-CE4ADAD4A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pt-PT" sz="2400" b="1" cap="small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IV. CONTEMPLAÇÃO?</a:t>
            </a:r>
            <a:endParaRPr lang="pt-PT" sz="240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04476505-44FA-4183-8B53-67D3EE9FC4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pt-PT" b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 QUE ME É DADO SABOREAR A PARTIR DESTA PALAVRA?</a:t>
            </a:r>
            <a:endParaRPr lang="pt-PT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0177240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D61E8AB-83C1-4FBE-950C-CE4ADAD4A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899030" cy="1325563"/>
          </a:xfrm>
        </p:spPr>
        <p:txBody>
          <a:bodyPr>
            <a:normAutofit/>
          </a:bodyPr>
          <a:lstStyle/>
          <a:p>
            <a:r>
              <a:rPr lang="pt-PT" sz="3200" b="1" cap="small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IV. CONTEMPLAÇÃO?</a:t>
            </a:r>
            <a:endParaRPr lang="pt-PT" sz="3200" dirty="0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04476505-44FA-4183-8B53-67D3EE9FC4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5384359" cy="47908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PT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Salmo 18(19): </a:t>
            </a:r>
          </a:p>
          <a:p>
            <a:pPr marL="0" indent="0">
              <a:buNone/>
            </a:pPr>
            <a:endParaRPr lang="pt-PT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pt-PT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Refrão: </a:t>
            </a:r>
          </a:p>
          <a:p>
            <a:pPr marL="0" indent="0">
              <a:buNone/>
            </a:pPr>
            <a:r>
              <a:rPr lang="pt-PT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Senhor, </a:t>
            </a:r>
          </a:p>
          <a:p>
            <a:pPr marL="0" indent="0">
              <a:buNone/>
            </a:pPr>
            <a:r>
              <a:rPr lang="pt-PT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Vós tendes palavras </a:t>
            </a:r>
          </a:p>
          <a:p>
            <a:pPr marL="0" indent="0">
              <a:buNone/>
            </a:pPr>
            <a:r>
              <a:rPr lang="pt-PT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de vida eterna. </a:t>
            </a:r>
          </a:p>
          <a:p>
            <a:pPr marL="0" indent="0">
              <a:buNone/>
            </a:pPr>
            <a:endParaRPr lang="pt-PT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pt-PT" dirty="0"/>
          </a:p>
        </p:txBody>
      </p:sp>
      <p:pic>
        <p:nvPicPr>
          <p:cNvPr id="5" name="Imagem 4" descr="Uma imagem com céu, nuvens, nublado, barco à vela&#10;&#10;Descrição gerada automaticamente">
            <a:extLst>
              <a:ext uri="{FF2B5EF4-FFF2-40B4-BE49-F238E27FC236}">
                <a16:creationId xmlns:a16="http://schemas.microsoft.com/office/drawing/2014/main" id="{0DF4B75B-178B-4F79-8476-E27C3A06B4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9" b="-3"/>
          <a:stretch/>
        </p:blipFill>
        <p:spPr>
          <a:xfrm>
            <a:off x="6374920" y="758514"/>
            <a:ext cx="5122238" cy="5122238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20" name="!!Arc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!!Oval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56337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001AFEA-2442-4A9F-BA37-8C469F3066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D61E8AB-83C1-4FBE-950C-CE4ADAD4A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908" y="637046"/>
            <a:ext cx="5174207" cy="297147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b="1" kern="1200" cap="sm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V. AÇÃO:</a:t>
            </a:r>
            <a:br>
              <a:rPr lang="en-US" sz="6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6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04476505-44FA-4183-8B53-67D3EE9FC4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0908" y="3700594"/>
            <a:ext cx="5174207" cy="196348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3000" b="1" kern="1200" cap="small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O QUE FAZER? </a:t>
            </a:r>
          </a:p>
          <a:p>
            <a:pPr marL="0" indent="0">
              <a:buNone/>
            </a:pPr>
            <a:r>
              <a:rPr lang="en-US" sz="3000" b="1" kern="1200" cap="small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COMO PÔR EM PRÁTICA </a:t>
            </a:r>
          </a:p>
          <a:p>
            <a:pPr marL="0" indent="0">
              <a:buNone/>
            </a:pPr>
            <a:r>
              <a:rPr lang="en-US" sz="3000" b="1" kern="1200" cap="small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ESTA PALAVRA?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55E9CD0-04B0-4A3C-B291-AD913379C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DD8BF3B-6066-418C-8D1A-75C5E396FC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Block Arc 13">
            <a:extLst>
              <a:ext uri="{FF2B5EF4-FFF2-40B4-BE49-F238E27FC236}">
                <a16:creationId xmlns:a16="http://schemas.microsoft.com/office/drawing/2014/main" id="{80BC66F9-7A74-4286-AD22-1174052CC2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18531"/>
            <a:ext cx="2387600" cy="2387600"/>
          </a:xfrm>
          <a:prstGeom prst="blockArc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8142CC3-2B5C-48E6-9DF0-6C8ACBAF23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B2D303B-3DD0-4319-9EAD-361847FEC7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46A89C79-8EF3-4AF9-B3D9-59A883F41C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EFE5CE34-4543-42E5-B82C-1F3D12422C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872052">
            <a:off x="6113252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72AF41FE-63D7-4695-81D2-66D2510E4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327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61E8AB-83C1-4FBE-950C-CE4ADAD4A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cap="small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V. AÇÃO: QUE FAZER? </a:t>
            </a:r>
            <a:br>
              <a:rPr lang="pt-P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t-PT" dirty="0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04476505-44FA-4183-8B53-67D3EE9FC4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0848975" cy="4537075"/>
          </a:xfrm>
        </p:spPr>
        <p:txBody>
          <a:bodyPr>
            <a:norm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pt-PT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Decorar (escrever) os 10 mandamentos.</a:t>
            </a:r>
            <a:endParaRPr lang="pt-P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pt-PT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Viver os dez mandamentos na plenitude do mandamento novo: quem ama cumpre toda a Lei. </a:t>
            </a:r>
            <a:endParaRPr lang="pt-P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pt-PT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Colocar no cantinho da oração algum objeto escolar, algum diploma, o calendário escolar…</a:t>
            </a:r>
            <a:endParaRPr lang="pt-P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pt-PT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Recordar, homenagear e agradecer aos nossos educadores </a:t>
            </a:r>
            <a:r>
              <a:rPr lang="pt-PT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(pais, avós, educadores de infância, professores, catequistas, padrinhos, pároco e todos os que têm influência na formação humana e cristã). </a:t>
            </a:r>
            <a:endParaRPr lang="pt-P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pt-PT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Enviar mensagem de agradecimento aos educadores (pais, avós, educadores de infância, professores, catequistas, padrinhos, pároco e todos os que têm influência na formação humana e cristã). </a:t>
            </a:r>
            <a:endParaRPr lang="pt-P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5120153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837543A-6020-4505-A233-C9DB4BF74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D61E8AB-83C1-4FBE-950C-CE4ADAD4A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558489" cy="1325563"/>
          </a:xfrm>
        </p:spPr>
        <p:txBody>
          <a:bodyPr>
            <a:normAutofit/>
          </a:bodyPr>
          <a:lstStyle/>
          <a:p>
            <a:r>
              <a:rPr lang="pt-PT" sz="3700" b="1" cap="small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IV. AÇÃO: QUE FAZER? </a:t>
            </a:r>
            <a:br>
              <a:rPr lang="pt-PT" sz="37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t-PT" sz="370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5B16301-FB18-48BA-A6DD-C37CAF6F9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04476505-44FA-4183-8B53-67D3EE9FC4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58489" cy="4351338"/>
          </a:xfrm>
        </p:spPr>
        <p:txBody>
          <a:bodyPr>
            <a:normAutofit/>
          </a:bodyPr>
          <a:lstStyle/>
          <a:p>
            <a:pPr marL="0" indent="0">
              <a:spcAft>
                <a:spcPts val="800"/>
              </a:spcAft>
              <a:buNone/>
            </a:pPr>
            <a:endParaRPr lang="pt-PT" sz="15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800"/>
              </a:spcAft>
              <a:buFont typeface="+mj-lt"/>
              <a:buAutoNum type="arabicPeriod"/>
            </a:pPr>
            <a:r>
              <a:rPr lang="pt-PT" sz="15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Decorar (escrever) os 10 mandamentos.</a:t>
            </a:r>
            <a:endParaRPr lang="pt-PT" sz="15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800"/>
              </a:spcAft>
              <a:buFont typeface="+mj-lt"/>
              <a:buAutoNum type="arabicPeriod"/>
            </a:pPr>
            <a:r>
              <a:rPr lang="pt-PT" sz="15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Viver os dez mandamentos na plenitude do mandamento novo: quem ama cumpre toda a Lei. </a:t>
            </a:r>
            <a:endParaRPr lang="pt-PT" sz="15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800"/>
              </a:spcAft>
              <a:buFont typeface="+mj-lt"/>
              <a:buAutoNum type="arabicPeriod"/>
            </a:pPr>
            <a:r>
              <a:rPr lang="pt-PT" sz="15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Colocar no cantinho da oração algum objeto escolar, algum diploma, o calendário escolar…</a:t>
            </a:r>
            <a:endParaRPr lang="pt-PT" sz="15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800"/>
              </a:spcAft>
              <a:buFont typeface="+mj-lt"/>
              <a:buAutoNum type="arabicPeriod"/>
            </a:pPr>
            <a:r>
              <a:rPr lang="pt-PT" sz="15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Recordar, homenagear e agradecer aos nossos educadores </a:t>
            </a:r>
            <a:r>
              <a:rPr lang="pt-PT" sz="15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(pais, avós, educadores de infância, professores, catequistas, padrinhos, pároco e todos os que têm influência na formação humana e cristã). </a:t>
            </a:r>
            <a:endParaRPr lang="pt-PT" sz="15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800"/>
              </a:spcAft>
              <a:buFont typeface="+mj-lt"/>
              <a:buAutoNum type="arabicPeriod"/>
            </a:pPr>
            <a:r>
              <a:rPr lang="pt-PT" sz="15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Enviar mensagem de agradecimento aos educadores (pais, avós, educadores de infância, professores, catequistas, padrinhos, pároco e todos os que têm influência na formação humana e cristã). </a:t>
            </a:r>
            <a:endParaRPr lang="pt-PT" sz="15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PT" sz="150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3C0D90E-074A-4F52-9B11-B52BEF4B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Block Arc 13">
            <a:extLst>
              <a:ext uri="{FF2B5EF4-FFF2-40B4-BE49-F238E27FC236}">
                <a16:creationId xmlns:a16="http://schemas.microsoft.com/office/drawing/2014/main" id="{CABBD4C1-E6F8-46F6-8152-A8A97490B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18531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3BA5EF5-1FE9-4BF9-83BB-269BCDDF6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B3BCACB-5880-460B-9606-8C433A9AF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8853921-7BC9-4BDE-ACAB-133C683C8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09192968-3AE7-4470-A61C-97294BB92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AB72E55-43E4-4356-BFE8-E2102CB0B5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485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16">
            <a:extLst>
              <a:ext uri="{FF2B5EF4-FFF2-40B4-BE49-F238E27FC236}">
                <a16:creationId xmlns:a16="http://schemas.microsoft.com/office/drawing/2014/main" id="{0D1D8088-559A-46A5-A801-CDF0B9476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18">
            <a:extLst>
              <a:ext uri="{FF2B5EF4-FFF2-40B4-BE49-F238E27FC236}">
                <a16:creationId xmlns:a16="http://schemas.microsoft.com/office/drawing/2014/main" id="{83E2E96F-17F7-4C8C-BDF1-6BB90A0C1D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9667" y="2380868"/>
            <a:ext cx="11982332" cy="2087795"/>
            <a:chOff x="143163" y="5763486"/>
            <a:chExt cx="11982332" cy="739555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46BD00C-9313-4A22-94F7-3875A46C6D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357444" y="5763486"/>
              <a:ext cx="11768051" cy="73955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" name="Straight Connector 20">
              <a:extLst>
                <a:ext uri="{FF2B5EF4-FFF2-40B4-BE49-F238E27FC236}">
                  <a16:creationId xmlns:a16="http://schemas.microsoft.com/office/drawing/2014/main" id="{1EAF30D0-AA67-427C-9938-A2C8A9B5D5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43163" y="5763486"/>
              <a:ext cx="1" cy="73955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Rectangle 22">
            <a:extLst>
              <a:ext uri="{FF2B5EF4-FFF2-40B4-BE49-F238E27FC236}">
                <a16:creationId xmlns:a16="http://schemas.microsoft.com/office/drawing/2014/main" id="{3776B14B-F2F4-4825-8DA8-8C7A0F2B3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466344"/>
            <a:ext cx="11111729" cy="591782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m 4" descr="Uma imagem com texto, recibo, captura de ecrã, documento&#10;&#10;Descrição gerada automaticamente">
            <a:extLst>
              <a:ext uri="{FF2B5EF4-FFF2-40B4-BE49-F238E27FC236}">
                <a16:creationId xmlns:a16="http://schemas.microsoft.com/office/drawing/2014/main" id="{5C1E5850-2DD2-469C-9957-3A2162AF60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5" r="10731"/>
          <a:stretch/>
        </p:blipFill>
        <p:spPr>
          <a:xfrm>
            <a:off x="838200" y="704765"/>
            <a:ext cx="10628376" cy="5440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956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F8151A-3ACA-4F34-B02E-2A2660C99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363" y="365760"/>
            <a:ext cx="9367203" cy="1188720"/>
          </a:xfrm>
        </p:spPr>
        <p:txBody>
          <a:bodyPr>
            <a:normAutofit/>
          </a:bodyPr>
          <a:lstStyle/>
          <a:p>
            <a:r>
              <a:rPr lang="pt-PT" sz="3400" b="1" cap="small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I. LEITURA: O QUE DIZ O TEXTO?</a:t>
            </a:r>
            <a:br>
              <a:rPr lang="pt-PT" sz="3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PT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 CONTEXTO: A ALIANÇA</a:t>
            </a:r>
            <a:endParaRPr lang="pt-PT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5788C5E7-526B-46C0-83EA-2B76B678D2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4366" y="1687908"/>
            <a:ext cx="10342349" cy="4950284"/>
          </a:xfrm>
        </p:spPr>
        <p:txBody>
          <a:bodyPr anchor="t">
            <a:normAutofit lnSpcReduction="10000"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t-PT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Segundo o Livro do Êxodo, a revelação das «dez palavras» teve lugar </a:t>
            </a:r>
            <a:r>
              <a:rPr lang="pt-PT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entre a proposta da Aliança</a:t>
            </a:r>
            <a:r>
              <a:rPr lang="pt-PT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(Ex 19) </a:t>
            </a:r>
            <a:r>
              <a:rPr lang="pt-PT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 a sua conclusão</a:t>
            </a:r>
            <a:r>
              <a:rPr lang="pt-PT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(Ex 24).</a:t>
            </a:r>
            <a:endParaRPr lang="pt-PT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t-PT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 Decálogo compreende-se, antes de mais nada, no contexto mais vasto do Êxodo, depois de o povo se ter comprometido a «fazer» tudo o que o Senhor tinha dito e a «obedecer» (Ex 24,7).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t-PT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 Decálogo nunca é transmitido sem primeiro se evocar a Aliança («o </a:t>
            </a:r>
            <a:r>
              <a:rPr lang="pt-PT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Senhor nosso Deus firmou connosco uma Aliança no Horeb</a:t>
            </a:r>
            <a:r>
              <a:rPr lang="pt-PT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»: </a:t>
            </a:r>
            <a:r>
              <a:rPr lang="pt-PT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Dt</a:t>
            </a:r>
            <a:r>
              <a:rPr lang="pt-PT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5, 2) (cf. CIC </a:t>
            </a:r>
            <a:r>
              <a:rPr lang="pt-PT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2060).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t-PT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 Decálogo é a lei da Aliança.do, que é o grande acontecimento libertador de Deus, que está no centro da Antiga Aliança. Quer sejam formuladas como preceitos negativos ou interdições, quer como mandamentos positivos (por exemplo: «Honra teu pai e tua mãe»), as «dez palavras» indicam as condições de uma vida liberta da escravidão do pecado. O Decálogo é um caminho de vida (CIC 2056). </a:t>
            </a:r>
            <a:endParaRPr lang="pt-PT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PT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04999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F8151A-3ACA-4F34-B02E-2A2660C99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363" y="365760"/>
            <a:ext cx="9367203" cy="1188720"/>
          </a:xfrm>
        </p:spPr>
        <p:txBody>
          <a:bodyPr>
            <a:normAutofit/>
          </a:bodyPr>
          <a:lstStyle/>
          <a:p>
            <a:r>
              <a:rPr lang="pt-PT" sz="3400" b="1" cap="small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I. LEITURA: O QUE DIZ O TEXTO?</a:t>
            </a:r>
            <a:br>
              <a:rPr lang="pt-PT" sz="3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PT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 CONTEXTO: A ALIANÇA</a:t>
            </a:r>
            <a:endParaRPr lang="pt-PT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5788C5E7-526B-46C0-83EA-2B76B678D2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9072" y="1687908"/>
            <a:ext cx="10359653" cy="5170092"/>
          </a:xfrm>
        </p:spPr>
        <p:txBody>
          <a:bodyPr anchor="t">
            <a:norm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pt-PT" sz="19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t-PT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Os mandamentos propriamente ditos vêm em segundo lugar e traduzem as implicações da pertença a Deus, instituída pela Aliança. A existência moral é </a:t>
            </a:r>
            <a:r>
              <a:rPr lang="pt-PT" sz="19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resposta </a:t>
            </a:r>
            <a:r>
              <a:rPr lang="pt-PT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à iniciativa amorosa do Senhor. É reconhecimento, homenagem a Deus e culto de ação de graças. É cooperação com o plano que Deus prossegue na história (CIC 2062). É caminho de gratidão, de resposta ao amor do Senhor. </a:t>
            </a:r>
            <a:endParaRPr lang="pt-PT" sz="1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pt-PT" sz="19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t-PT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Aqui a ideia de aliança implica compromisso e obrigação e desta fidelidade à aliança decorre uma promessa de bênção: “</a:t>
            </a:r>
            <a:r>
              <a:rPr lang="pt-PT" sz="19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Vós sereis entre todos os povos uma propriedade minha</a:t>
            </a:r>
            <a:r>
              <a:rPr lang="pt-PT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”.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pt-PT" sz="19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t-PT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 Decálogo aparece como o documento da Aliança, como o compromisso fundamental entre </a:t>
            </a:r>
            <a:r>
              <a:rPr lang="pt-PT" sz="1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Yhavé</a:t>
            </a:r>
            <a:r>
              <a:rPr lang="pt-PT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 o seu Povo. </a:t>
            </a:r>
            <a:endParaRPr lang="pt-PT" sz="1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PT" sz="1900" dirty="0"/>
          </a:p>
        </p:txBody>
      </p:sp>
    </p:spTree>
    <p:extLst>
      <p:ext uri="{BB962C8B-B14F-4D97-AF65-F5344CB8AC3E}">
        <p14:creationId xmlns:p14="http://schemas.microsoft.com/office/powerpoint/2010/main" val="10081692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F8151A-3ACA-4F34-B02E-2A2660C99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363" y="365760"/>
            <a:ext cx="9367203" cy="1188720"/>
          </a:xfrm>
        </p:spPr>
        <p:txBody>
          <a:bodyPr>
            <a:normAutofit/>
          </a:bodyPr>
          <a:lstStyle/>
          <a:p>
            <a:r>
              <a:rPr lang="pt-PT" sz="3700" b="1" cap="small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I. LEITURA: O QUE DIZ O TEXTO?</a:t>
            </a:r>
            <a:br>
              <a:rPr lang="pt-PT" sz="3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PT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 DECÁLOGO: DEZ PALAVRAS?!</a:t>
            </a:r>
            <a:endParaRPr lang="pt-PT" sz="200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5788C5E7-526B-46C0-83EA-2B76B678D2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7698" y="1695372"/>
            <a:ext cx="10457829" cy="5162627"/>
          </a:xfrm>
        </p:spPr>
        <p:txBody>
          <a:bodyPr anchor="t">
            <a:normAutofit fontScale="92500"/>
          </a:bodyPr>
          <a:lstStyle/>
          <a:p>
            <a:pPr marL="0" indent="0">
              <a:spcBef>
                <a:spcPts val="0"/>
              </a:spcBef>
              <a:buNone/>
            </a:pPr>
            <a:endParaRPr lang="pt-PT" sz="17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t-PT" sz="17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 onde vem o termo? </a:t>
            </a:r>
            <a:r>
              <a:rPr lang="pt-PT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 termo “Decálogo” deriva do grego «</a:t>
            </a:r>
            <a:r>
              <a:rPr lang="pt-PT" sz="17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dekálogos</a:t>
            </a:r>
            <a:r>
              <a:rPr lang="pt-PT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(dez palavras). A origem desta expressão encontra-se em Ex 34,28; </a:t>
            </a:r>
            <a:r>
              <a:rPr lang="pt-PT" sz="17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Dt</a:t>
            </a:r>
            <a:r>
              <a:rPr lang="pt-PT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4,13; 10,4, textos que falam das «Dez Palavras» (‘</a:t>
            </a:r>
            <a:r>
              <a:rPr lang="pt-PT" sz="17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asèrèt</a:t>
            </a:r>
            <a:r>
              <a:rPr lang="pt-PT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7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haddebarim</a:t>
            </a:r>
            <a:r>
              <a:rPr lang="pt-PT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expressão que os LXX traduziram por “</a:t>
            </a:r>
            <a:r>
              <a:rPr lang="pt-PT" sz="17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tous</a:t>
            </a:r>
            <a:r>
              <a:rPr lang="pt-PT" sz="17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7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deka</a:t>
            </a:r>
            <a:r>
              <a:rPr lang="pt-PT" sz="17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7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logous</a:t>
            </a:r>
            <a:r>
              <a:rPr lang="pt-PT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(Ex 34,28, </a:t>
            </a:r>
            <a:r>
              <a:rPr lang="pt-PT" sz="17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Dt</a:t>
            </a:r>
            <a:r>
              <a:rPr lang="pt-PT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10,4) e por «</a:t>
            </a:r>
            <a:r>
              <a:rPr lang="pt-PT" sz="17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 </a:t>
            </a:r>
            <a:r>
              <a:rPr lang="pt-PT" sz="17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deka</a:t>
            </a:r>
            <a:r>
              <a:rPr lang="pt-PT" sz="17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remata</a:t>
            </a:r>
            <a:r>
              <a:rPr lang="pt-PT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(</a:t>
            </a:r>
            <a:r>
              <a:rPr lang="pt-PT" sz="17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Dt</a:t>
            </a:r>
            <a:r>
              <a:rPr lang="pt-PT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4,13). Segundo Ireneu, Clemente e a tradição cristã posterior, tais expressões designariam o Decálogo de Ex 20,2-17 e </a:t>
            </a:r>
            <a:r>
              <a:rPr lang="pt-PT" sz="17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Dt</a:t>
            </a:r>
            <a:r>
              <a:rPr lang="pt-PT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5,6-21.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pt-PT" sz="17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t-PT" sz="17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Porquê dez palavras</a:t>
            </a:r>
            <a:r>
              <a:rPr lang="pt-PT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As dez palavras não estão numeradas e por isso as versões não coincidem na sua enumeração. As bíblias hebraicas judias enumeram diferentemente os versículos dos cinco últimos mandamentos: em Ex 20 os vv-13-16 formam o </a:t>
            </a:r>
            <a:r>
              <a:rPr lang="pt-PT" sz="17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vers</a:t>
            </a:r>
            <a:r>
              <a:rPr lang="pt-PT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13 e o v.17 torna-se o v.14. Os especialistas interrogam-se se as “dez Palavras” são um número exato (para facilitar a memorização) ou um número redondo, como um sumário das coleções de leis do Antigo Testamento. 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pt-PT" sz="17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t-PT" sz="17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Porquê «dez palavras» e não «dez mandamentos»?</a:t>
            </a:r>
            <a:r>
              <a:rPr lang="pt-PT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 Decálogo apresenta-se como revelação antes de se definir como mandamento. Através destas dez palavras, Israel escuta a Palavra (</a:t>
            </a:r>
            <a:r>
              <a:rPr lang="pt-PT" sz="17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Dt</a:t>
            </a:r>
            <a:r>
              <a:rPr lang="pt-PT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5,5). Por isso se diz «dez palavras» e não “dez mandamentos”? </a:t>
            </a:r>
          </a:p>
          <a:p>
            <a:pPr marL="0" indent="0">
              <a:buNone/>
            </a:pPr>
            <a:endParaRPr lang="pt-PT" sz="17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PT" sz="1700" dirty="0"/>
          </a:p>
        </p:txBody>
      </p:sp>
    </p:spTree>
    <p:extLst>
      <p:ext uri="{BB962C8B-B14F-4D97-AF65-F5344CB8AC3E}">
        <p14:creationId xmlns:p14="http://schemas.microsoft.com/office/powerpoint/2010/main" val="32851108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D24E6D9F-0231-4728-84A0-ABBF39768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363" y="365760"/>
            <a:ext cx="9367203" cy="1188720"/>
          </a:xfrm>
        </p:spPr>
        <p:txBody>
          <a:bodyPr>
            <a:normAutofit/>
          </a:bodyPr>
          <a:lstStyle/>
          <a:p>
            <a:r>
              <a:rPr lang="pt-PT" sz="3700" b="1" cap="small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I. LEITURA: O QUE DIZ O TEXTO?</a:t>
            </a:r>
            <a:br>
              <a:rPr lang="pt-PT" sz="3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PT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 DECÁLOGO: DEZ PALAVRAS?!</a:t>
            </a:r>
            <a:endParaRPr lang="pt-PT" sz="200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5788C5E7-526B-46C0-83EA-2B76B678D2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3363" y="1695372"/>
            <a:ext cx="9956746" cy="5162628"/>
          </a:xfrm>
        </p:spPr>
        <p:txBody>
          <a:bodyPr anchor="t"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pt-PT" sz="15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t-PT" sz="1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Quantas versões temos na Bíblia do Decálogo? </a:t>
            </a:r>
            <a:r>
              <a:rPr lang="pt-PT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Há duas versões do Decálogo: Ex 20,2-17 e </a:t>
            </a:r>
            <a:r>
              <a:rPr lang="pt-PT" sz="1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Dt</a:t>
            </a:r>
            <a:r>
              <a:rPr lang="pt-PT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5,6-21. A versão </a:t>
            </a:r>
            <a:r>
              <a:rPr lang="pt-PT" sz="1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Dt</a:t>
            </a:r>
            <a:r>
              <a:rPr lang="pt-PT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desenvolve mais os 4.º, 5.º e 10.º mandamentos.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pt-PT" sz="15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t-PT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quem se dirigem as Dez Palavras? Não se diz, mas deduz-se que se dirigem a toda a assembleia de Israel (Ex 19,17) mesmo sendo apenas Moisés aquele que escuta a voz de Deus (Ex 19,19).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pt-PT" sz="15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t-PT" sz="1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Como podemos organizar o texto do Decálogo? </a:t>
            </a:r>
            <a:r>
              <a:rPr lang="pt-PT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 Decálogo rola à volta de dois polos: o «Eu» de Javé (7 vezes em </a:t>
            </a:r>
            <a:r>
              <a:rPr lang="pt-PT" sz="1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Dt</a:t>
            </a:r>
            <a:r>
              <a:rPr lang="pt-PT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 3 vezes em Ex) e o «tu» do próximo. Entre um e outro está o «tu» do israelita, ao qual se dirige o Decálogo. A fé pede uma resposta pessoal ao Deus que fala. Se olharmos para o texto de Ex 20,2-17, temos: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pt-PT" sz="15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PT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- </a:t>
            </a:r>
            <a:r>
              <a:rPr lang="pt-PT" sz="1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Yhavé</a:t>
            </a:r>
            <a:r>
              <a:rPr lang="pt-PT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(1.ª pessoa) – </a:t>
            </a:r>
            <a:r>
              <a:rPr lang="pt-PT" sz="1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vv</a:t>
            </a:r>
            <a:r>
              <a:rPr lang="pt-PT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2-6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PT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- </a:t>
            </a:r>
            <a:r>
              <a:rPr lang="pt-PT" sz="1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Yhavé</a:t>
            </a:r>
            <a:r>
              <a:rPr lang="pt-PT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(3.ª pessoa) – vv.7-12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PT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- Nome de </a:t>
            </a:r>
            <a:r>
              <a:rPr lang="pt-PT" sz="1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Yhavé</a:t>
            </a:r>
            <a:r>
              <a:rPr lang="pt-PT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ausente – dá lugar ao próximo – vv.13-17. A palavra «próximo aparece 4 vezes. </a:t>
            </a:r>
          </a:p>
          <a:p>
            <a:pPr marL="0" indent="0">
              <a:buNone/>
            </a:pPr>
            <a:endParaRPr lang="pt-PT" sz="1300" dirty="0"/>
          </a:p>
        </p:txBody>
      </p:sp>
    </p:spTree>
    <p:extLst>
      <p:ext uri="{BB962C8B-B14F-4D97-AF65-F5344CB8AC3E}">
        <p14:creationId xmlns:p14="http://schemas.microsoft.com/office/powerpoint/2010/main" val="16491738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0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7" name="Arc 12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CF8151A-3ACA-4F34-B02E-2A2660C99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182" y="310363"/>
            <a:ext cx="5458838" cy="647343"/>
          </a:xfrm>
        </p:spPr>
        <p:txBody>
          <a:bodyPr>
            <a:normAutofit fontScale="90000"/>
          </a:bodyPr>
          <a:lstStyle/>
          <a:p>
            <a:r>
              <a:rPr lang="pt-PT" sz="2400" b="1" cap="small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I. LEITURA: O QUE DIZ O TEXTO?</a:t>
            </a:r>
            <a:br>
              <a:rPr lang="pt-PT" sz="2400" b="1" cap="small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PT" sz="2400" b="1" cap="small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2000" b="1" cap="small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Como podemos dividir o texto?</a:t>
            </a:r>
            <a:endParaRPr lang="pt-PT" sz="200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Imagem 5" descr="Uma imagem com texto&#10;&#10;Descrição gerada automaticamente">
            <a:extLst>
              <a:ext uri="{FF2B5EF4-FFF2-40B4-BE49-F238E27FC236}">
                <a16:creationId xmlns:a16="http://schemas.microsoft.com/office/drawing/2014/main" id="{62BE25CB-E7C5-43DD-9517-CA20FC7235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07" y="1365709"/>
            <a:ext cx="3519491" cy="3266112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5788C5E7-526B-46C0-83EA-2B76B678D2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7549" y="1365709"/>
            <a:ext cx="8058594" cy="5181927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endParaRPr lang="pt-P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>
              <a:lnSpc>
                <a:spcPct val="150000"/>
              </a:lnSpc>
              <a:spcBef>
                <a:spcPts val="600"/>
              </a:spcBef>
              <a:buAutoNum type="alphaUcParenR"/>
            </a:pPr>
            <a:r>
              <a:rPr lang="pt-PT" sz="5600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As palavras de Javé (na 1.ª pessoa) – Ex 20,2-6; </a:t>
            </a:r>
            <a:r>
              <a:rPr lang="pt-PT" sz="5600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Dt</a:t>
            </a:r>
            <a:r>
              <a:rPr lang="pt-PT" sz="5600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5,6-10</a:t>
            </a:r>
          </a:p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pt-PT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pt-PT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1.º mandamento: Não terás outros deuses além de mim (diante da minha face) – Ex.20,3; </a:t>
            </a:r>
            <a:r>
              <a:rPr lang="pt-PT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Dt</a:t>
            </a:r>
            <a:r>
              <a:rPr lang="pt-PT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5,7</a:t>
            </a:r>
          </a:p>
          <a:p>
            <a:pPr marL="742950" indent="-742950">
              <a:lnSpc>
                <a:spcPct val="150000"/>
              </a:lnSpc>
              <a:spcBef>
                <a:spcPts val="600"/>
              </a:spcBef>
              <a:buAutoNum type="arabicPeriod" startAt="2"/>
            </a:pPr>
            <a:r>
              <a:rPr lang="pt-PT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2.º mandamento: Não farás para ti imagens esculpidas – Ex 20,4; </a:t>
            </a:r>
            <a:r>
              <a:rPr lang="pt-PT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Dt</a:t>
            </a:r>
            <a:r>
              <a:rPr lang="pt-PT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5,8</a:t>
            </a:r>
          </a:p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pt-PT" sz="5600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r>
              <a:rPr lang="pt-PT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t-PT" sz="5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</a:t>
            </a:r>
            <a:r>
              <a:rPr lang="pt-PT" sz="5600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palavras sobre Javé (na 3.ª pessoa) e o próximo: – Ex 20,7-12: </a:t>
            </a:r>
            <a:r>
              <a:rPr lang="pt-PT" sz="5600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Dt</a:t>
            </a:r>
            <a:r>
              <a:rPr lang="pt-PT" sz="5600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5,11-16</a:t>
            </a:r>
          </a:p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pt-PT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pt-PT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3.º mandamento: Não pronunciarás em vão o nome do Senhor teu Deus – Ex 20,7; </a:t>
            </a:r>
            <a:r>
              <a:rPr lang="pt-PT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Dt</a:t>
            </a:r>
            <a:r>
              <a:rPr lang="pt-PT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5,11</a:t>
            </a:r>
          </a:p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pt-PT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pt-PT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4.º mandamento: Recorda-te do dia de sábado para o santificar – Ex 20,8; </a:t>
            </a:r>
            <a:r>
              <a:rPr lang="pt-PT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Dt</a:t>
            </a:r>
            <a:r>
              <a:rPr lang="pt-PT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5,12-15</a:t>
            </a:r>
          </a:p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pt-PT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r>
              <a:rPr lang="pt-PT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5.º mandamento: Honra o teu pai e a tua mãe – Ex 20,12; </a:t>
            </a:r>
            <a:r>
              <a:rPr lang="pt-PT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Dt</a:t>
            </a:r>
            <a:r>
              <a:rPr lang="pt-PT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5,16</a:t>
            </a:r>
          </a:p>
          <a:p>
            <a:pPr marL="742950" indent="-742950">
              <a:lnSpc>
                <a:spcPct val="150000"/>
              </a:lnSpc>
              <a:spcBef>
                <a:spcPts val="600"/>
              </a:spcBef>
              <a:buAutoNum type="alphaUcParenR" startAt="3"/>
            </a:pPr>
            <a:r>
              <a:rPr lang="pt-PT" sz="5600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As cinco palavras sobre o próximo – Ex 20,13-17; </a:t>
            </a:r>
            <a:r>
              <a:rPr lang="pt-PT" sz="5600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Dt</a:t>
            </a:r>
            <a:r>
              <a:rPr lang="pt-PT" sz="5600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5,17-21</a:t>
            </a:r>
          </a:p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pt-PT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</a:t>
            </a:r>
            <a:r>
              <a:rPr lang="pt-PT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6.º mandamento: Não matarás: Ex 20,13; </a:t>
            </a:r>
            <a:r>
              <a:rPr lang="pt-PT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Dt</a:t>
            </a:r>
            <a:r>
              <a:rPr lang="pt-PT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5,17</a:t>
            </a:r>
          </a:p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pt-PT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</a:t>
            </a:r>
            <a:r>
              <a:rPr lang="pt-PT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7.º mandamento: Não cometerás adultério – Ex 20,14; </a:t>
            </a:r>
            <a:r>
              <a:rPr lang="pt-PT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Dt</a:t>
            </a:r>
            <a:r>
              <a:rPr lang="pt-PT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5,18</a:t>
            </a:r>
          </a:p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pt-PT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</a:t>
            </a:r>
            <a:r>
              <a:rPr lang="pt-PT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8.º mandamento: Não roubarás – Ex 20,15; </a:t>
            </a:r>
            <a:r>
              <a:rPr lang="pt-PT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Dt</a:t>
            </a:r>
            <a:r>
              <a:rPr lang="pt-PT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5,19</a:t>
            </a:r>
          </a:p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pt-PT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</a:t>
            </a:r>
            <a:r>
              <a:rPr lang="pt-PT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9.º mandamento: “Não dirás falso testemunho contra o teu próximo – Ex 20,16; </a:t>
            </a:r>
            <a:r>
              <a:rPr lang="pt-PT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Dt</a:t>
            </a:r>
            <a:r>
              <a:rPr lang="pt-PT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5,20</a:t>
            </a:r>
          </a:p>
          <a:p>
            <a:pPr marL="514350" indent="-514350">
              <a:lnSpc>
                <a:spcPct val="150000"/>
              </a:lnSpc>
              <a:spcBef>
                <a:spcPts val="600"/>
              </a:spcBef>
              <a:buAutoNum type="arabicPeriod" startAt="10"/>
            </a:pPr>
            <a:r>
              <a:rPr lang="pt-PT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10.º mandamento:  Não cobiçarás a casa do teu próximo, </a:t>
            </a:r>
          </a:p>
          <a:p>
            <a:pPr marL="0" indent="0">
              <a:buNone/>
            </a:pPr>
            <a:endParaRPr lang="pt-PT" sz="1100" dirty="0"/>
          </a:p>
        </p:txBody>
      </p:sp>
    </p:spTree>
    <p:extLst>
      <p:ext uri="{BB962C8B-B14F-4D97-AF65-F5344CB8AC3E}">
        <p14:creationId xmlns:p14="http://schemas.microsoft.com/office/powerpoint/2010/main" val="36899572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m texto, material de construção, tijolo&#10;&#10;Descrição gerada automaticamente">
            <a:extLst>
              <a:ext uri="{FF2B5EF4-FFF2-40B4-BE49-F238E27FC236}">
                <a16:creationId xmlns:a16="http://schemas.microsoft.com/office/drawing/2014/main" id="{31066C99-1A59-458E-ADDD-A1093097C0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04" b="6178"/>
          <a:stretch/>
        </p:blipFill>
        <p:spPr>
          <a:xfrm>
            <a:off x="0" y="148196"/>
            <a:ext cx="12192000" cy="6857990"/>
          </a:xfrm>
          <a:prstGeom prst="rect">
            <a:avLst/>
          </a:prstGeom>
        </p:spPr>
      </p:pic>
      <p:sp>
        <p:nvSpPr>
          <p:cNvPr id="18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cxnSp>
        <p:nvCxnSpPr>
          <p:cNvPr id="19" name="Straight Connector 11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5788C5E7-526B-46C0-83EA-2B76B678D2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3089" y="1147427"/>
            <a:ext cx="4658764" cy="5236580"/>
          </a:xfrm>
        </p:spPr>
        <p:txBody>
          <a:bodyPr anchor="ctr">
            <a:normAutofit fontScale="25000" lnSpcReduction="20000"/>
          </a:bodyPr>
          <a:lstStyle/>
          <a:p>
            <a:pPr marL="457200" lvl="1" indent="0">
              <a:lnSpc>
                <a:spcPct val="170000"/>
              </a:lnSpc>
              <a:spcBef>
                <a:spcPts val="0"/>
              </a:spcBef>
              <a:buClr>
                <a:srgbClr val="FF0000"/>
              </a:buClr>
              <a:buNone/>
            </a:pPr>
            <a:endParaRPr lang="pt-PT" sz="6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>
              <a:lnSpc>
                <a:spcPct val="170000"/>
              </a:lnSpc>
              <a:spcBef>
                <a:spcPts val="0"/>
              </a:spcBef>
              <a:buClr>
                <a:srgbClr val="FF0000"/>
              </a:buClr>
              <a:buNone/>
            </a:pPr>
            <a:r>
              <a:rPr lang="pt-PT" sz="6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"Quando um dia o teu filho te perguntar: </a:t>
            </a:r>
          </a:p>
          <a:p>
            <a:pPr marL="457200" lvl="1" indent="0">
              <a:lnSpc>
                <a:spcPct val="170000"/>
              </a:lnSpc>
              <a:spcBef>
                <a:spcPts val="0"/>
              </a:spcBef>
              <a:buClr>
                <a:srgbClr val="FF0000"/>
              </a:buClr>
              <a:buNone/>
            </a:pPr>
            <a:r>
              <a:rPr lang="pt-PT" sz="6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‘Que querem dizer estes preceitos, </a:t>
            </a:r>
          </a:p>
          <a:p>
            <a:pPr marL="457200" lvl="1" indent="0">
              <a:lnSpc>
                <a:spcPct val="170000"/>
              </a:lnSpc>
              <a:spcBef>
                <a:spcPts val="0"/>
              </a:spcBef>
              <a:buClr>
                <a:srgbClr val="FF0000"/>
              </a:buClr>
              <a:buNone/>
            </a:pPr>
            <a:r>
              <a:rPr lang="pt-PT" sz="6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estas leis e regulamentos, </a:t>
            </a:r>
          </a:p>
          <a:p>
            <a:pPr marL="457200" lvl="1" indent="0">
              <a:lnSpc>
                <a:spcPct val="170000"/>
              </a:lnSpc>
              <a:spcBef>
                <a:spcPts val="0"/>
              </a:spcBef>
              <a:buClr>
                <a:srgbClr val="FF0000"/>
              </a:buClr>
              <a:buNone/>
            </a:pPr>
            <a:r>
              <a:rPr lang="pt-PT" sz="6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que o Senhor nos impôs’ </a:t>
            </a:r>
          </a:p>
          <a:p>
            <a:pPr marL="457200" lvl="1" indent="0">
              <a:lnSpc>
                <a:spcPct val="170000"/>
              </a:lnSpc>
              <a:spcBef>
                <a:spcPts val="0"/>
              </a:spcBef>
              <a:buClr>
                <a:srgbClr val="FF0000"/>
              </a:buClr>
              <a:buNone/>
            </a:pPr>
            <a:r>
              <a:rPr lang="pt-PT" sz="6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responderás então a teu filho: </a:t>
            </a:r>
          </a:p>
          <a:p>
            <a:pPr marL="457200" lvl="1" indent="0">
              <a:lnSpc>
                <a:spcPct val="170000"/>
              </a:lnSpc>
              <a:spcBef>
                <a:spcPts val="0"/>
              </a:spcBef>
              <a:buClr>
                <a:srgbClr val="FF0000"/>
              </a:buClr>
              <a:buNone/>
            </a:pPr>
            <a:r>
              <a:rPr lang="pt-PT" sz="6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«Estávamos sujeitos ao Faraó, no Egipto, </a:t>
            </a:r>
          </a:p>
          <a:p>
            <a:pPr marL="457200" lvl="1" indent="0">
              <a:lnSpc>
                <a:spcPct val="170000"/>
              </a:lnSpc>
              <a:spcBef>
                <a:spcPts val="0"/>
              </a:spcBef>
              <a:buClr>
                <a:srgbClr val="FF0000"/>
              </a:buClr>
              <a:buNone/>
            </a:pPr>
            <a:r>
              <a:rPr lang="pt-PT" sz="6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 o Senhor tirou-nos de lá com mão poderosa… </a:t>
            </a:r>
          </a:p>
          <a:p>
            <a:pPr marL="457200" lvl="1" indent="0">
              <a:lnSpc>
                <a:spcPct val="170000"/>
              </a:lnSpc>
              <a:spcBef>
                <a:spcPts val="0"/>
              </a:spcBef>
              <a:buClr>
                <a:srgbClr val="FF0000"/>
              </a:buClr>
              <a:buNone/>
            </a:pPr>
            <a:r>
              <a:rPr lang="pt-PT" sz="6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 Senhor ordenou-nos então </a:t>
            </a:r>
          </a:p>
          <a:p>
            <a:pPr marL="457200" lvl="1" indent="0">
              <a:lnSpc>
                <a:spcPct val="170000"/>
              </a:lnSpc>
              <a:spcBef>
                <a:spcPts val="0"/>
              </a:spcBef>
              <a:buClr>
                <a:srgbClr val="FF0000"/>
              </a:buClr>
              <a:buNone/>
            </a:pPr>
            <a:r>
              <a:rPr lang="pt-PT" sz="6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que puséssemos em prática todas estas leis, </a:t>
            </a:r>
          </a:p>
          <a:p>
            <a:pPr marL="457200" lvl="1" indent="0">
              <a:lnSpc>
                <a:spcPct val="170000"/>
              </a:lnSpc>
              <a:spcBef>
                <a:spcPts val="0"/>
              </a:spcBef>
              <a:buClr>
                <a:srgbClr val="FF0000"/>
              </a:buClr>
              <a:buNone/>
            </a:pPr>
            <a:r>
              <a:rPr lang="pt-PT" sz="6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para que fôssemos felizes eternamente, </a:t>
            </a:r>
          </a:p>
          <a:p>
            <a:pPr marL="457200" lvl="1" indent="0">
              <a:lnSpc>
                <a:spcPct val="170000"/>
              </a:lnSpc>
              <a:spcBef>
                <a:spcPts val="0"/>
              </a:spcBef>
              <a:buClr>
                <a:srgbClr val="FF0000"/>
              </a:buClr>
              <a:buNone/>
            </a:pPr>
            <a:r>
              <a:rPr lang="pt-PT" sz="6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para que Ele conservasse a nossa vida, </a:t>
            </a:r>
          </a:p>
          <a:p>
            <a:pPr marL="457200" lvl="1" indent="0">
              <a:lnSpc>
                <a:spcPct val="170000"/>
              </a:lnSpc>
              <a:spcBef>
                <a:spcPts val="0"/>
              </a:spcBef>
              <a:buClr>
                <a:srgbClr val="FF0000"/>
              </a:buClr>
              <a:buNone/>
            </a:pPr>
            <a:r>
              <a:rPr lang="pt-PT" sz="6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como o fez até hoje»”. </a:t>
            </a:r>
          </a:p>
          <a:p>
            <a:pPr marL="457200" lvl="1" indent="0">
              <a:spcBef>
                <a:spcPts val="0"/>
              </a:spcBef>
              <a:buClr>
                <a:srgbClr val="FF0000"/>
              </a:buClr>
              <a:buNone/>
            </a:pPr>
            <a:endParaRPr lang="pt-PT" sz="4300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>
              <a:spcBef>
                <a:spcPts val="0"/>
              </a:spcBef>
              <a:buClr>
                <a:srgbClr val="FF0000"/>
              </a:buClr>
              <a:buNone/>
            </a:pPr>
            <a:endParaRPr lang="pt-PT" sz="4300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>
              <a:spcBef>
                <a:spcPts val="0"/>
              </a:spcBef>
              <a:buClr>
                <a:srgbClr val="FF0000"/>
              </a:buClr>
              <a:buNone/>
            </a:pPr>
            <a:r>
              <a:rPr lang="pt-PT" sz="43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Dt</a:t>
            </a:r>
            <a:r>
              <a:rPr lang="pt-PT" sz="43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4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6,20-24</a:t>
            </a:r>
          </a:p>
          <a:p>
            <a:pPr marL="0" indent="0">
              <a:buNone/>
            </a:pPr>
            <a:endParaRPr lang="pt-PT" sz="1100" dirty="0"/>
          </a:p>
        </p:txBody>
      </p:sp>
    </p:spTree>
    <p:extLst>
      <p:ext uri="{BB962C8B-B14F-4D97-AF65-F5344CB8AC3E}">
        <p14:creationId xmlns:p14="http://schemas.microsoft.com/office/powerpoint/2010/main" val="342585535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2525</Words>
  <Application>Microsoft Office PowerPoint</Application>
  <PresentationFormat>Ecrã Panorâmico</PresentationFormat>
  <Paragraphs>163</Paragraphs>
  <Slides>25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Times New Roman</vt:lpstr>
      <vt:lpstr>Wingdings</vt:lpstr>
      <vt:lpstr>Tema do Office</vt:lpstr>
      <vt:lpstr>Lectio Divina  </vt:lpstr>
      <vt:lpstr>I. LEITURA</vt:lpstr>
      <vt:lpstr>Apresentação do PowerPoint</vt:lpstr>
      <vt:lpstr>I. LEITURA: O QUE DIZ O TEXTO? O CONTEXTO: A ALIANÇA</vt:lpstr>
      <vt:lpstr>I. LEITURA: O QUE DIZ O TEXTO? O CONTEXTO: A ALIANÇA</vt:lpstr>
      <vt:lpstr>I. LEITURA: O QUE DIZ O TEXTO? O DECÁLOGO: DEZ PALAVRAS?!</vt:lpstr>
      <vt:lpstr>I. LEITURA: O QUE DIZ O TEXTO? O DECÁLOGO: DEZ PALAVRAS?!</vt:lpstr>
      <vt:lpstr>I. LEITURA: O QUE DIZ O TEXTO?  Como podemos dividir o texto?</vt:lpstr>
      <vt:lpstr>Apresentação do PowerPoint</vt:lpstr>
      <vt:lpstr>  I. LEITURA: O QUE DIZ O TEXTO? Decálogo no Novo Testamento e na vida da Igreja </vt:lpstr>
      <vt:lpstr>I. LEITURA: O QUE DIZ O TEXTO? Decálogo no Novo Testamento e na vida da Igreja </vt:lpstr>
      <vt:lpstr>I. LEITURA: O QUE DIZ O TEXTO? Decálogo no Novo Testamento e na vida da Igreja</vt:lpstr>
      <vt:lpstr>II. MEDITAÇÃO:</vt:lpstr>
      <vt:lpstr>II. MEDITAÇÃO:  O QUE ME (NOS) DIZ O TEXTO? </vt:lpstr>
      <vt:lpstr>II. MEDITAÇÃO:  O QUE ME (NOS) DIZ O TEXTO? </vt:lpstr>
      <vt:lpstr>III. ORAÇÃO:</vt:lpstr>
      <vt:lpstr>III. ORAÇÃO: que digo eu ao senhor que fala nestas dez palavras?  </vt:lpstr>
      <vt:lpstr>III. ORAÇÃO: que digo eu ao senhor que fala nestas dez palavras?  </vt:lpstr>
      <vt:lpstr>III. ORAÇÃO: que digo eu ao senhor que fala nestas dez palavras?  </vt:lpstr>
      <vt:lpstr>III. ORAÇÃO: que digo eu ao senhor que fala nestas dez palavras?  </vt:lpstr>
      <vt:lpstr>IV. CONTEMPLAÇÃO?</vt:lpstr>
      <vt:lpstr>IV. CONTEMPLAÇÃO?</vt:lpstr>
      <vt:lpstr>V. AÇÃO: </vt:lpstr>
      <vt:lpstr>V. AÇÃO: QUE FAZER?  </vt:lpstr>
      <vt:lpstr>IV. AÇÃO: QUE FAZER?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Paroquia N. Sra. da Hora</dc:creator>
  <cp:lastModifiedBy>Paroquia N. Sra. da Hora</cp:lastModifiedBy>
  <cp:revision>11</cp:revision>
  <dcterms:created xsi:type="dcterms:W3CDTF">2021-03-02T11:47:46Z</dcterms:created>
  <dcterms:modified xsi:type="dcterms:W3CDTF">2021-03-02T13:09:11Z</dcterms:modified>
</cp:coreProperties>
</file>